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4" r:id="rId5"/>
    <p:sldId id="259" r:id="rId6"/>
    <p:sldId id="260" r:id="rId7"/>
    <p:sldId id="265" r:id="rId8"/>
    <p:sldId id="261" r:id="rId9"/>
    <p:sldId id="266"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varScale="1">
        <p:scale>
          <a:sx n="66" d="100"/>
          <a:sy n="66" d="100"/>
        </p:scale>
        <p:origin x="55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765B20A-6C2F-4EFB-B585-3B3F67671472}"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3157588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65B20A-6C2F-4EFB-B585-3B3F67671472}"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2957925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65B20A-6C2F-4EFB-B585-3B3F67671472}"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2562966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765B20A-6C2F-4EFB-B585-3B3F67671472}"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3877600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765B20A-6C2F-4EFB-B585-3B3F67671472}" type="datetimeFigureOut">
              <a:rPr lang="en-GB" smtClean="0"/>
              <a:t>26/06/2025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1182582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765B20A-6C2F-4EFB-B585-3B3F67671472}" type="datetimeFigureOut">
              <a:rPr lang="en-GB" smtClean="0"/>
              <a:t>26/06/2025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1329873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65B20A-6C2F-4EFB-B585-3B3F67671472}" type="datetimeFigureOut">
              <a:rPr lang="en-GB" smtClean="0"/>
              <a:t>26/06/2025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4207137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65B20A-6C2F-4EFB-B585-3B3F67671472}"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93650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65B20A-6C2F-4EFB-B585-3B3F67671472}" type="datetimeFigureOut">
              <a:rPr lang="en-GB" smtClean="0"/>
              <a:t>26/06/2025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2957391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65B20A-6C2F-4EFB-B585-3B3F67671472}"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553469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765B20A-6C2F-4EFB-B585-3B3F67671472}" type="datetimeFigureOut">
              <a:rPr lang="en-GB" smtClean="0"/>
              <a:t>26/06/2025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D7F3F-884F-4F06-B453-BDF187361A41}" type="slidenum">
              <a:rPr lang="en-GB" smtClean="0"/>
              <a:t>‹#›</a:t>
            </a:fld>
            <a:endParaRPr lang="en-GB"/>
          </a:p>
        </p:txBody>
      </p:sp>
    </p:spTree>
    <p:extLst>
      <p:ext uri="{BB962C8B-B14F-4D97-AF65-F5344CB8AC3E}">
        <p14:creationId xmlns:p14="http://schemas.microsoft.com/office/powerpoint/2010/main" val="3679125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65B20A-6C2F-4EFB-B585-3B3F67671472}" type="datetimeFigureOut">
              <a:rPr lang="en-GB" smtClean="0"/>
              <a:t>26/06/2025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AD7F3F-884F-4F06-B453-BDF187361A41}" type="slidenum">
              <a:rPr lang="en-GB" smtClean="0"/>
              <a:t>‹#›</a:t>
            </a:fld>
            <a:endParaRPr lang="en-GB"/>
          </a:p>
        </p:txBody>
      </p:sp>
    </p:spTree>
    <p:extLst>
      <p:ext uri="{BB962C8B-B14F-4D97-AF65-F5344CB8AC3E}">
        <p14:creationId xmlns:p14="http://schemas.microsoft.com/office/powerpoint/2010/main" val="34352245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mailto:Ccarter-miles@stosmunds.wessex.ac" TargetMode="External"/><Relationship Id="rId2" Type="http://schemas.openxmlformats.org/officeDocument/2006/relationships/hyperlink" Target="https://www.dorsetcouncil.gov.uk/children-families/sen-and-disability-local-offer/dorsets-local-offer" TargetMode="External"/><Relationship Id="rId1" Type="http://schemas.openxmlformats.org/officeDocument/2006/relationships/slideLayout" Target="../slideLayouts/slideLayout7.xml"/><Relationship Id="rId4" Type="http://schemas.openxmlformats.org/officeDocument/2006/relationships/hyperlink" Target="http://www.dorsetsendiass.co.uk/"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style>
          <a:lnRef idx="3">
            <a:schemeClr val="lt1"/>
          </a:lnRef>
          <a:fillRef idx="1">
            <a:schemeClr val="accent5"/>
          </a:fillRef>
          <a:effectRef idx="1">
            <a:schemeClr val="accent5"/>
          </a:effectRef>
          <a:fontRef idx="minor">
            <a:schemeClr val="lt1"/>
          </a:fontRef>
        </p:style>
        <p:txBody>
          <a:bodyPr>
            <a:normAutofit/>
          </a:bodyPr>
          <a:lstStyle/>
          <a:p>
            <a:r>
              <a:rPr lang="en-US" sz="7200" dirty="0">
                <a:solidFill>
                  <a:srgbClr val="FFFF00"/>
                </a:solidFill>
              </a:rPr>
              <a:t>St Osmund’s CE  Middle School </a:t>
            </a:r>
            <a:endParaRPr lang="en-GB" sz="7200" dirty="0">
              <a:solidFill>
                <a:srgbClr val="FFFF00"/>
              </a:solidFill>
            </a:endParaRPr>
          </a:p>
        </p:txBody>
      </p:sp>
      <p:sp>
        <p:nvSpPr>
          <p:cNvPr id="3" name="Subtitle 2"/>
          <p:cNvSpPr>
            <a:spLocks noGrp="1"/>
          </p:cNvSpPr>
          <p:nvPr>
            <p:ph type="subTitle" idx="1"/>
          </p:nvPr>
        </p:nvSpPr>
        <p:spPr>
          <a:ln/>
        </p:spPr>
        <p:style>
          <a:lnRef idx="2">
            <a:schemeClr val="accent5">
              <a:shade val="50000"/>
            </a:schemeClr>
          </a:lnRef>
          <a:fillRef idx="1">
            <a:schemeClr val="accent5"/>
          </a:fillRef>
          <a:effectRef idx="0">
            <a:schemeClr val="accent5"/>
          </a:effectRef>
          <a:fontRef idx="minor">
            <a:schemeClr val="lt1"/>
          </a:fontRef>
        </p:style>
        <p:txBody>
          <a:bodyPr>
            <a:normAutofit/>
          </a:bodyPr>
          <a:lstStyle/>
          <a:p>
            <a:r>
              <a:rPr lang="en-US" sz="4400" dirty="0">
                <a:solidFill>
                  <a:srgbClr val="FFFF00"/>
                </a:solidFill>
              </a:rPr>
              <a:t>SEND Information Report </a:t>
            </a:r>
          </a:p>
          <a:p>
            <a:r>
              <a:rPr lang="en-US" sz="4400" dirty="0">
                <a:solidFill>
                  <a:srgbClr val="FFFF00"/>
                </a:solidFill>
              </a:rPr>
              <a:t>September 2025</a:t>
            </a:r>
          </a:p>
          <a:p>
            <a:endParaRPr lang="en-GB" sz="4400" dirty="0">
              <a:solidFill>
                <a:srgbClr val="FFFF00"/>
              </a:solidFill>
            </a:endParaRPr>
          </a:p>
        </p:txBody>
      </p:sp>
    </p:spTree>
    <p:extLst>
      <p:ext uri="{BB962C8B-B14F-4D97-AF65-F5344CB8AC3E}">
        <p14:creationId xmlns:p14="http://schemas.microsoft.com/office/powerpoint/2010/main" val="3467604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38556450"/>
              </p:ext>
            </p:extLst>
          </p:nvPr>
        </p:nvGraphicFramePr>
        <p:xfrm>
          <a:off x="304798" y="1945608"/>
          <a:ext cx="11630528" cy="4572000"/>
        </p:xfrm>
        <a:graphic>
          <a:graphicData uri="http://schemas.openxmlformats.org/drawingml/2006/table">
            <a:tbl>
              <a:tblPr firstRow="1" bandRow="1">
                <a:tableStyleId>{BC89EF96-8CEA-46FF-86C4-4CE0E7609802}</a:tableStyleId>
              </a:tblPr>
              <a:tblGrid>
                <a:gridCol w="5815264">
                  <a:extLst>
                    <a:ext uri="{9D8B030D-6E8A-4147-A177-3AD203B41FA5}">
                      <a16:colId xmlns:a16="http://schemas.microsoft.com/office/drawing/2014/main" val="1513322643"/>
                    </a:ext>
                  </a:extLst>
                </a:gridCol>
                <a:gridCol w="5815264">
                  <a:extLst>
                    <a:ext uri="{9D8B030D-6E8A-4147-A177-3AD203B41FA5}">
                      <a16:colId xmlns:a16="http://schemas.microsoft.com/office/drawing/2014/main" val="1828755926"/>
                    </a:ext>
                  </a:extLst>
                </a:gridCol>
              </a:tblGrid>
              <a:tr h="1005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kern="1200" dirty="0">
                          <a:solidFill>
                            <a:schemeClr val="tx1"/>
                          </a:solidFill>
                          <a:effectLst/>
                          <a:latin typeface="+mn-lt"/>
                          <a:ea typeface="+mn-ea"/>
                          <a:cs typeface="+mn-cs"/>
                        </a:rPr>
                        <a:t>Communication and interaction</a:t>
                      </a:r>
                    </a:p>
                    <a:p>
                      <a:pPr algn="ctr"/>
                      <a:endParaRPr lang="en-GB" b="1" u="none"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Autistic Spectrum Condition (ASC) </a:t>
                      </a:r>
                      <a:r>
                        <a:rPr lang="en-GB" sz="1200" b="0" kern="1200" dirty="0">
                          <a:solidFill>
                            <a:schemeClr val="tx1"/>
                          </a:solidFill>
                          <a:effectLst/>
                          <a:latin typeface="+mn-lt"/>
                          <a:ea typeface="+mn-ea"/>
                          <a:cs typeface="+mn-cs"/>
                        </a:rPr>
                        <a:t>– children are likely to have particular difficulties with social interaction, language, communication and imagination.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Speech, Language and Communication Needs </a:t>
                      </a:r>
                      <a:r>
                        <a:rPr lang="en-GB" sz="1200" b="0" kern="1200" dirty="0">
                          <a:solidFill>
                            <a:schemeClr val="tx1"/>
                          </a:solidFill>
                          <a:effectLst/>
                          <a:latin typeface="+mn-lt"/>
                          <a:ea typeface="+mn-ea"/>
                          <a:cs typeface="+mn-cs"/>
                        </a:rPr>
                        <a:t>– children may have difficulty communicating with others because they find it hard to say what they want, understand what is being said to them or understand the social rules of communication.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txBody>
                  <a:tcPr anchor="ctr"/>
                </a:tc>
                <a:extLst>
                  <a:ext uri="{0D108BD9-81ED-4DB2-BD59-A6C34878D82A}">
                    <a16:rowId xmlns:a16="http://schemas.microsoft.com/office/drawing/2014/main" val="2788469935"/>
                  </a:ext>
                </a:extLst>
              </a:tr>
              <a:tr h="1005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kern="1200" dirty="0">
                          <a:solidFill>
                            <a:schemeClr val="tx1"/>
                          </a:solidFill>
                          <a:effectLst/>
                          <a:latin typeface="+mn-lt"/>
                          <a:ea typeface="+mn-ea"/>
                          <a:cs typeface="+mn-cs"/>
                        </a:rPr>
                        <a:t>Cognition and Learning</a:t>
                      </a:r>
                    </a:p>
                    <a:p>
                      <a:pPr algn="ctr"/>
                      <a:endParaRPr lang="en-GB" b="1" u="none"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Some children may have difficulty learning and may learn at a slower pace than their peers even with differentiated work. Some children may have specific learning difficulties (</a:t>
                      </a:r>
                      <a:r>
                        <a:rPr lang="en-GB" sz="1200" kern="1200" dirty="0" err="1">
                          <a:solidFill>
                            <a:schemeClr val="tx1"/>
                          </a:solidFill>
                          <a:effectLst/>
                          <a:latin typeface="+mn-lt"/>
                          <a:ea typeface="+mn-ea"/>
                          <a:cs typeface="+mn-cs"/>
                        </a:rPr>
                        <a:t>SpLD</a:t>
                      </a:r>
                      <a:r>
                        <a:rPr lang="en-GB" sz="1200" kern="1200" dirty="0">
                          <a:solidFill>
                            <a:schemeClr val="tx1"/>
                          </a:solidFill>
                          <a:effectLst/>
                          <a:latin typeface="+mn-lt"/>
                          <a:ea typeface="+mn-ea"/>
                          <a:cs typeface="+mn-cs"/>
                        </a:rPr>
                        <a:t>) for example dyslexia, dyscalculia or dyspraxia.</a:t>
                      </a:r>
                    </a:p>
                    <a:p>
                      <a:endParaRPr lang="en-GB" sz="1200" dirty="0"/>
                    </a:p>
                  </a:txBody>
                  <a:tcPr anchor="ctr"/>
                </a:tc>
                <a:extLst>
                  <a:ext uri="{0D108BD9-81ED-4DB2-BD59-A6C34878D82A}">
                    <a16:rowId xmlns:a16="http://schemas.microsoft.com/office/drawing/2014/main" val="4247309939"/>
                  </a:ext>
                </a:extLst>
              </a:tr>
              <a:tr h="1005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kern="1200" dirty="0">
                          <a:solidFill>
                            <a:schemeClr val="tx1"/>
                          </a:solidFill>
                          <a:effectLst/>
                          <a:latin typeface="+mn-lt"/>
                          <a:ea typeface="+mn-ea"/>
                          <a:cs typeface="+mn-cs"/>
                        </a:rPr>
                        <a:t>Social, emotional and mental health</a:t>
                      </a:r>
                    </a:p>
                    <a:p>
                      <a:pPr algn="ctr"/>
                      <a:endParaRPr lang="en-GB" b="1" u="none"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Some children may display challenging, disruptive or disturbing behaviour which may reflect underlying mental health difficulty such as anxiety, depression, substance misuse, self-harm or eating disorders. Other children may have other disorders such as attention deficit, hyperactivity or attachment.</a:t>
                      </a:r>
                    </a:p>
                    <a:p>
                      <a:endParaRPr lang="en-GB" sz="1200" dirty="0"/>
                    </a:p>
                  </a:txBody>
                  <a:tcPr anchor="ctr"/>
                </a:tc>
                <a:extLst>
                  <a:ext uri="{0D108BD9-81ED-4DB2-BD59-A6C34878D82A}">
                    <a16:rowId xmlns:a16="http://schemas.microsoft.com/office/drawing/2014/main" val="3764965675"/>
                  </a:ext>
                </a:extLst>
              </a:tr>
              <a:tr h="1005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kern="1200" dirty="0">
                          <a:solidFill>
                            <a:schemeClr val="tx1"/>
                          </a:solidFill>
                          <a:effectLst/>
                          <a:latin typeface="+mn-lt"/>
                          <a:ea typeface="+mn-ea"/>
                          <a:cs typeface="+mn-cs"/>
                        </a:rPr>
                        <a:t>Sensory and/or physical needs</a:t>
                      </a:r>
                    </a:p>
                    <a:p>
                      <a:pPr algn="ctr"/>
                      <a:endParaRPr lang="en-GB" b="1" u="none"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Some children with vision impairment (VI) or hearing impairment (HI) or multi-sensory impairment (MSI) will require specialist support or equipment to access their learning.</a:t>
                      </a:r>
                    </a:p>
                    <a:p>
                      <a:endParaRPr lang="en-GB" sz="1200" dirty="0"/>
                    </a:p>
                  </a:txBody>
                  <a:tcPr anchor="ctr"/>
                </a:tc>
                <a:extLst>
                  <a:ext uri="{0D108BD9-81ED-4DB2-BD59-A6C34878D82A}">
                    <a16:rowId xmlns:a16="http://schemas.microsoft.com/office/drawing/2014/main" val="511888570"/>
                  </a:ext>
                </a:extLst>
              </a:tr>
            </a:tbl>
          </a:graphicData>
        </a:graphic>
      </p:graphicFrame>
      <p:sp>
        <p:nvSpPr>
          <p:cNvPr id="3" name="TextBox 2"/>
          <p:cNvSpPr txBox="1"/>
          <p:nvPr/>
        </p:nvSpPr>
        <p:spPr>
          <a:xfrm>
            <a:off x="304798" y="569496"/>
            <a:ext cx="11630528" cy="1200329"/>
          </a:xfrm>
          <a:prstGeom prst="rect">
            <a:avLst/>
          </a:prstGeom>
          <a:noFill/>
          <a:ln w="57150">
            <a:solidFill>
              <a:srgbClr val="0070C0"/>
            </a:solidFill>
          </a:ln>
        </p:spPr>
        <p:txBody>
          <a:bodyPr wrap="square" rtlCol="0">
            <a:spAutoFit/>
          </a:bodyPr>
          <a:lstStyle/>
          <a:p>
            <a:r>
              <a:rPr lang="en-GB" dirty="0"/>
              <a:t>This SEND Information Report outlines information regarding the ways in which we provide support for all students with Special Educational Needs and Disabilities (SEND), in order to realise their full potential, make outstanding academic and personal progress and grow to be equipped for their future lives. Provision may change and develop over time.</a:t>
            </a:r>
          </a:p>
          <a:p>
            <a:r>
              <a:rPr lang="en-GB" dirty="0"/>
              <a:t>Children and young people’s SEND are generally thought of in the following broad categories of need and support.</a:t>
            </a:r>
          </a:p>
        </p:txBody>
      </p:sp>
    </p:spTree>
    <p:extLst>
      <p:ext uri="{BB962C8B-B14F-4D97-AF65-F5344CB8AC3E}">
        <p14:creationId xmlns:p14="http://schemas.microsoft.com/office/powerpoint/2010/main" val="3878600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15600603"/>
              </p:ext>
            </p:extLst>
          </p:nvPr>
        </p:nvGraphicFramePr>
        <p:xfrm>
          <a:off x="360946" y="425118"/>
          <a:ext cx="11438022" cy="6217920"/>
        </p:xfrm>
        <a:graphic>
          <a:graphicData uri="http://schemas.openxmlformats.org/drawingml/2006/table">
            <a:tbl>
              <a:tblPr firstRow="1" bandRow="1">
                <a:tableStyleId>{69CF1AB2-1976-4502-BF36-3FF5EA218861}</a:tableStyleId>
              </a:tblPr>
              <a:tblGrid>
                <a:gridCol w="5719011">
                  <a:extLst>
                    <a:ext uri="{9D8B030D-6E8A-4147-A177-3AD203B41FA5}">
                      <a16:colId xmlns:a16="http://schemas.microsoft.com/office/drawing/2014/main" val="853184315"/>
                    </a:ext>
                  </a:extLst>
                </a:gridCol>
                <a:gridCol w="5719011">
                  <a:extLst>
                    <a:ext uri="{9D8B030D-6E8A-4147-A177-3AD203B41FA5}">
                      <a16:colId xmlns:a16="http://schemas.microsoft.com/office/drawing/2014/main" val="4043644653"/>
                    </a:ext>
                  </a:extLst>
                </a:gridCol>
              </a:tblGrid>
              <a:tr h="2289959">
                <a:tc>
                  <a:txBody>
                    <a:bodyPr/>
                    <a:lstStyle/>
                    <a:p>
                      <a:endParaRPr lang="en-GB" sz="1400" b="1" kern="1200" dirty="0">
                        <a:solidFill>
                          <a:schemeClr val="dk1"/>
                        </a:solidFill>
                        <a:effectLst/>
                        <a:latin typeface="+mn-lt"/>
                        <a:ea typeface="+mn-ea"/>
                        <a:cs typeface="+mn-cs"/>
                      </a:endParaRPr>
                    </a:p>
                    <a:p>
                      <a:r>
                        <a:rPr lang="en-GB" sz="1400" b="1" kern="1200" dirty="0">
                          <a:solidFill>
                            <a:schemeClr val="dk1"/>
                          </a:solidFill>
                          <a:effectLst/>
                          <a:latin typeface="+mn-lt"/>
                          <a:ea typeface="+mn-ea"/>
                          <a:cs typeface="+mn-cs"/>
                        </a:rPr>
                        <a:t>How does St Osmund’s identify and assess pupils with SEND?</a:t>
                      </a:r>
                      <a:endParaRPr lang="en-GB" sz="1400" dirty="0"/>
                    </a:p>
                  </a:txBody>
                  <a:tcPr>
                    <a:solidFill>
                      <a:schemeClr val="bg1"/>
                    </a:solidFill>
                  </a:tcPr>
                </a:tc>
                <a:tc>
                  <a:txBody>
                    <a:bodyPr/>
                    <a:lstStyle/>
                    <a:p>
                      <a:pPr marL="171450" lvl="0" indent="-171450">
                        <a:buFont typeface="Arial" panose="020B0604020202020204" pitchFamily="34" charset="0"/>
                        <a:buChar char="•"/>
                      </a:pPr>
                      <a:endParaRPr lang="en-GB" sz="1200" b="0" kern="1200" dirty="0">
                        <a:solidFill>
                          <a:schemeClr val="dk1"/>
                        </a:solidFill>
                        <a:effectLst/>
                        <a:latin typeface="+mn-lt"/>
                        <a:ea typeface="+mn-ea"/>
                        <a:cs typeface="+mn-cs"/>
                      </a:endParaRP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Information passed on from first and other schools </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Whole school screening in Year 5</a:t>
                      </a: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Regular, purposeful assessment</a:t>
                      </a:r>
                      <a:endParaRPr lang="en-GB" sz="1200" b="0" kern="1200" dirty="0">
                        <a:solidFill>
                          <a:schemeClr val="dk1"/>
                        </a:solidFill>
                        <a:effectLst/>
                        <a:latin typeface="+mn-lt"/>
                        <a:ea typeface="+mn-ea"/>
                        <a:cs typeface="+mn-cs"/>
                      </a:endParaRP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Individual assessments for access arrangements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Information collected by the Transition Learning Mentor</a:t>
                      </a: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CATS testing, baseline testing and progress data</a:t>
                      </a:r>
                      <a:endParaRPr lang="en-GB" sz="1200" b="0" kern="1200" dirty="0">
                        <a:solidFill>
                          <a:schemeClr val="dk1"/>
                        </a:solidFill>
                        <a:effectLst/>
                        <a:latin typeface="+mn-lt"/>
                        <a:ea typeface="+mn-ea"/>
                        <a:cs typeface="+mn-cs"/>
                      </a:endParaRP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Teacher referrals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Teaching Assistant referrals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Pastoral and Wellbeing team referrals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Parental referrals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Pupil referrals</a:t>
                      </a:r>
                    </a:p>
                    <a:p>
                      <a:pPr marL="171450" indent="-171450">
                        <a:buFont typeface="Arial" panose="020B0604020202020204" pitchFamily="34" charset="0"/>
                        <a:buChar char="•"/>
                      </a:pPr>
                      <a:r>
                        <a:rPr lang="en-GB" sz="1200" b="0" kern="1200" dirty="0">
                          <a:solidFill>
                            <a:schemeClr val="dk1"/>
                          </a:solidFill>
                          <a:effectLst/>
                          <a:latin typeface="+mn-lt"/>
                          <a:ea typeface="+mn-ea"/>
                          <a:cs typeface="+mn-cs"/>
                        </a:rPr>
                        <a:t>In-house screening or SENSS assessments</a:t>
                      </a:r>
                    </a:p>
                    <a:p>
                      <a:pPr marL="171450" indent="-171450">
                        <a:buFont typeface="Arial" panose="020B0604020202020204" pitchFamily="34" charset="0"/>
                        <a:buChar char="•"/>
                      </a:pPr>
                      <a:endParaRPr lang="en-GB" sz="1200" b="0" dirty="0"/>
                    </a:p>
                  </a:txBody>
                  <a:tcPr>
                    <a:solidFill>
                      <a:schemeClr val="bg1"/>
                    </a:solidFill>
                  </a:tcPr>
                </a:tc>
                <a:extLst>
                  <a:ext uri="{0D108BD9-81ED-4DB2-BD59-A6C34878D82A}">
                    <a16:rowId xmlns:a16="http://schemas.microsoft.com/office/drawing/2014/main" val="1472246839"/>
                  </a:ext>
                </a:extLst>
              </a:tr>
              <a:tr h="1417594">
                <a:tc>
                  <a:txBody>
                    <a:bodyPr/>
                    <a:lstStyle/>
                    <a:p>
                      <a:endParaRPr lang="en-GB" sz="1400" b="1" kern="1200" dirty="0">
                        <a:solidFill>
                          <a:schemeClr val="dk1"/>
                        </a:solidFill>
                        <a:effectLst/>
                        <a:latin typeface="+mn-lt"/>
                        <a:ea typeface="+mn-ea"/>
                        <a:cs typeface="+mn-cs"/>
                      </a:endParaRPr>
                    </a:p>
                    <a:p>
                      <a:r>
                        <a:rPr lang="en-GB" sz="1400" b="1" kern="1200" dirty="0">
                          <a:solidFill>
                            <a:schemeClr val="dk1"/>
                          </a:solidFill>
                          <a:effectLst/>
                          <a:latin typeface="+mn-lt"/>
                          <a:ea typeface="+mn-ea"/>
                          <a:cs typeface="+mn-cs"/>
                        </a:rPr>
                        <a:t>How does St Osmund’s support young people with SEND?</a:t>
                      </a:r>
                      <a:endParaRPr lang="en-GB" sz="1400" b="1" dirty="0"/>
                    </a:p>
                  </a:txBody>
                  <a:tcPr>
                    <a:solidFill>
                      <a:schemeClr val="accent1">
                        <a:lumMod val="20000"/>
                        <a:lumOff val="80000"/>
                      </a:schemeClr>
                    </a:solidFill>
                  </a:tcPr>
                </a:tc>
                <a:tc>
                  <a:txBody>
                    <a:bodyPr/>
                    <a:lstStyle/>
                    <a:p>
                      <a:pPr marL="171450" indent="-171450">
                        <a:buFont typeface="Arial" panose="020B0604020202020204" pitchFamily="34" charset="0"/>
                        <a:buChar char="•"/>
                      </a:pPr>
                      <a:endParaRPr lang="en-US" sz="1200" dirty="0"/>
                    </a:p>
                    <a:p>
                      <a:pPr marL="171450" indent="-171450">
                        <a:buFont typeface="Arial" panose="020B0604020202020204" pitchFamily="34" charset="0"/>
                        <a:buChar char="•"/>
                      </a:pPr>
                      <a:r>
                        <a:rPr lang="en-US" sz="1200" dirty="0"/>
                        <a:t>Positive relationships, active engagement</a:t>
                      </a:r>
                      <a:r>
                        <a:rPr lang="en-US" sz="1200" baseline="0" dirty="0"/>
                        <a:t> and wellbeing for all pupils</a:t>
                      </a:r>
                      <a:endParaRPr lang="en-GB" sz="1200" dirty="0"/>
                    </a:p>
                    <a:p>
                      <a:pPr marL="171450" indent="-171450">
                        <a:buFont typeface="Arial" panose="020B0604020202020204" pitchFamily="34" charset="0"/>
                        <a:buChar char="•"/>
                      </a:pPr>
                      <a:r>
                        <a:rPr lang="en-GB" sz="1200" dirty="0"/>
                        <a:t>Quality first teaching, with appropriate scaffolding in place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Flexible grouping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Cognitive and metacognitive strategies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Explicit instruction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Use</a:t>
                      </a:r>
                      <a:r>
                        <a:rPr lang="en-GB" sz="1200" baseline="0" dirty="0"/>
                        <a:t> of </a:t>
                      </a:r>
                      <a:r>
                        <a:rPr lang="en-GB" sz="1200" dirty="0"/>
                        <a:t>technology to support pupils with SEND</a:t>
                      </a:r>
                      <a:endParaRPr lang="en-GB" sz="120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dirty="0"/>
                        <a:t>Effective deployment of Teaching Assistants </a:t>
                      </a:r>
                    </a:p>
                    <a:p>
                      <a:pPr marL="171450" indent="-171450">
                        <a:buFont typeface="Arial" panose="020B0604020202020204" pitchFamily="34" charset="0"/>
                        <a:buChar char="•"/>
                      </a:pPr>
                      <a:r>
                        <a:rPr lang="en-GB" sz="1200" dirty="0"/>
                        <a:t>Personalised provision through time-limited programmes </a:t>
                      </a:r>
                    </a:p>
                    <a:p>
                      <a:pPr marL="171450" indent="-171450">
                        <a:buFont typeface="Arial" panose="020B0604020202020204" pitchFamily="34" charset="0"/>
                        <a:buChar char="•"/>
                      </a:pPr>
                      <a:r>
                        <a:rPr lang="en-GB" sz="1200" dirty="0"/>
                        <a:t>Personalised provision through adapted resources and interventions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a:solidFill>
                            <a:schemeClr val="dk1"/>
                          </a:solidFill>
                          <a:effectLst/>
                          <a:latin typeface="+mn-lt"/>
                          <a:ea typeface="+mn-ea"/>
                          <a:cs typeface="+mn-cs"/>
                        </a:rPr>
                        <a:t>Use of the SEND ‘Study’ resource to provide alternative learning provision under the guidance of the </a:t>
                      </a:r>
                      <a:r>
                        <a:rPr lang="en-GB" sz="1200" b="1" i="1" kern="1200" dirty="0">
                          <a:solidFill>
                            <a:schemeClr val="dk1"/>
                          </a:solidFill>
                          <a:effectLst/>
                          <a:latin typeface="+mn-lt"/>
                          <a:ea typeface="+mn-ea"/>
                          <a:cs typeface="+mn-cs"/>
                        </a:rPr>
                        <a:t>Study Learning</a:t>
                      </a:r>
                      <a:r>
                        <a:rPr lang="en-GB" sz="1200" b="1" i="1" kern="1200" baseline="0" dirty="0">
                          <a:solidFill>
                            <a:schemeClr val="dk1"/>
                          </a:solidFill>
                          <a:effectLst/>
                          <a:latin typeface="+mn-lt"/>
                          <a:ea typeface="+mn-ea"/>
                          <a:cs typeface="+mn-cs"/>
                        </a:rPr>
                        <a:t> Mentor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baseline="0" dirty="0">
                          <a:solidFill>
                            <a:schemeClr val="dk1"/>
                          </a:solidFill>
                          <a:effectLst/>
                          <a:latin typeface="+mn-lt"/>
                          <a:ea typeface="+mn-ea"/>
                          <a:cs typeface="+mn-cs"/>
                        </a:rPr>
                        <a:t>Access to a sensory room </a:t>
                      </a:r>
                      <a:endParaRPr lang="en-GB" sz="1200" b="0" i="0" kern="1200" baseline="0" dirty="0">
                        <a:solidFill>
                          <a:schemeClr val="dk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Key students given prior warning of any staffing, timetabling or room changes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Use of social stories to prepare key students for any off timetable events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Support to access extra curricular activities such as clubs, trips and residential visits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Key workers assigned to those children who need them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aseline="0" dirty="0"/>
                        <a:t>‘In House’ alternative provision for those deemed specialist appropriate in mainstream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aseline="0" dirty="0"/>
                    </a:p>
                  </a:txBody>
                  <a:tcPr>
                    <a:solidFill>
                      <a:schemeClr val="accent1">
                        <a:lumMod val="20000"/>
                        <a:lumOff val="80000"/>
                      </a:schemeClr>
                    </a:solidFill>
                  </a:tcPr>
                </a:tc>
                <a:extLst>
                  <a:ext uri="{0D108BD9-81ED-4DB2-BD59-A6C34878D82A}">
                    <a16:rowId xmlns:a16="http://schemas.microsoft.com/office/drawing/2014/main" val="2782264705"/>
                  </a:ext>
                </a:extLst>
              </a:tr>
            </a:tbl>
          </a:graphicData>
        </a:graphic>
      </p:graphicFrame>
    </p:spTree>
    <p:extLst>
      <p:ext uri="{BB962C8B-B14F-4D97-AF65-F5344CB8AC3E}">
        <p14:creationId xmlns:p14="http://schemas.microsoft.com/office/powerpoint/2010/main" val="604205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760770756"/>
              </p:ext>
            </p:extLst>
          </p:nvPr>
        </p:nvGraphicFramePr>
        <p:xfrm>
          <a:off x="447675" y="2437130"/>
          <a:ext cx="11438022" cy="1920240"/>
        </p:xfrm>
        <a:graphic>
          <a:graphicData uri="http://schemas.openxmlformats.org/drawingml/2006/table">
            <a:tbl>
              <a:tblPr firstRow="1" bandRow="1">
                <a:tableStyleId>{69CF1AB2-1976-4502-BF36-3FF5EA218861}</a:tableStyleId>
              </a:tblPr>
              <a:tblGrid>
                <a:gridCol w="5719011">
                  <a:extLst>
                    <a:ext uri="{9D8B030D-6E8A-4147-A177-3AD203B41FA5}">
                      <a16:colId xmlns:a16="http://schemas.microsoft.com/office/drawing/2014/main" val="3610324909"/>
                    </a:ext>
                  </a:extLst>
                </a:gridCol>
                <a:gridCol w="5719011">
                  <a:extLst>
                    <a:ext uri="{9D8B030D-6E8A-4147-A177-3AD203B41FA5}">
                      <a16:colId xmlns:a16="http://schemas.microsoft.com/office/drawing/2014/main" val="1737628383"/>
                    </a:ext>
                  </a:extLst>
                </a:gridCol>
              </a:tblGrid>
              <a:tr h="1417594">
                <a:tc>
                  <a:txBody>
                    <a:bodyPr/>
                    <a:lstStyle/>
                    <a:p>
                      <a:endParaRPr lang="en-GB" sz="1400" b="1" kern="1200" dirty="0">
                        <a:solidFill>
                          <a:schemeClr val="dk1"/>
                        </a:solidFill>
                        <a:effectLst/>
                        <a:latin typeface="+mn-lt"/>
                        <a:ea typeface="+mn-ea"/>
                        <a:cs typeface="+mn-cs"/>
                      </a:endParaRPr>
                    </a:p>
                    <a:p>
                      <a:r>
                        <a:rPr lang="en-GB" sz="1400" b="1" kern="1200" dirty="0">
                          <a:solidFill>
                            <a:schemeClr val="dk1"/>
                          </a:solidFill>
                          <a:effectLst/>
                          <a:latin typeface="+mn-lt"/>
                          <a:ea typeface="+mn-ea"/>
                          <a:cs typeface="+mn-cs"/>
                        </a:rPr>
                        <a:t>What facilities does St Osmund’s have to support young people with SEND?</a:t>
                      </a:r>
                      <a:endParaRPr lang="en-GB" sz="1400" b="1" dirty="0"/>
                    </a:p>
                  </a:txBody>
                  <a:tcPr>
                    <a:solidFill>
                      <a:schemeClr val="accent1">
                        <a:lumMod val="20000"/>
                        <a:lumOff val="80000"/>
                      </a:schemeClr>
                    </a:solidFill>
                  </a:tcPr>
                </a:tc>
                <a:tc>
                  <a:txBody>
                    <a:bodyPr/>
                    <a:lstStyle/>
                    <a:p>
                      <a:pPr marL="285750" lvl="0" indent="-285750">
                        <a:buFont typeface="Arial" panose="020B0604020202020204" pitchFamily="34" charset="0"/>
                        <a:buChar char="•"/>
                      </a:pPr>
                      <a:endParaRPr lang="en-GB" sz="1200" b="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The physical environment has ramps and lifts to secure wheelchair access</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Disabled toilets access</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Access to Assistive technology – laptops, reading pens, I pads and PCs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dirty="0">
                          <a:solidFill>
                            <a:schemeClr val="dk1"/>
                          </a:solidFill>
                          <a:effectLst/>
                          <a:latin typeface="+mn-lt"/>
                          <a:ea typeface="+mn-ea"/>
                          <a:cs typeface="+mn-cs"/>
                        </a:rPr>
                        <a:t>SEND Study,</a:t>
                      </a:r>
                      <a:r>
                        <a:rPr lang="en-US" sz="1200" b="0" kern="1200" baseline="0" dirty="0">
                          <a:solidFill>
                            <a:schemeClr val="dk1"/>
                          </a:solidFill>
                          <a:effectLst/>
                          <a:latin typeface="+mn-lt"/>
                          <a:ea typeface="+mn-ea"/>
                          <a:cs typeface="+mn-cs"/>
                        </a:rPr>
                        <a:t> </a:t>
                      </a:r>
                      <a:r>
                        <a:rPr lang="en-GB" sz="1200" b="0" kern="1200" dirty="0">
                          <a:solidFill>
                            <a:schemeClr val="dk1"/>
                          </a:solidFill>
                          <a:effectLst/>
                          <a:latin typeface="+mn-lt"/>
                          <a:ea typeface="+mn-ea"/>
                          <a:cs typeface="+mn-cs"/>
                        </a:rPr>
                        <a:t>to provide alternative learning provision under the guidance of the </a:t>
                      </a:r>
                      <a:r>
                        <a:rPr lang="en-GB" sz="1200" b="1" i="1" kern="1200" dirty="0">
                          <a:solidFill>
                            <a:schemeClr val="dk1"/>
                          </a:solidFill>
                          <a:effectLst/>
                          <a:latin typeface="+mn-lt"/>
                          <a:ea typeface="+mn-ea"/>
                          <a:cs typeface="+mn-cs"/>
                        </a:rPr>
                        <a:t>Study Learning Mentor</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chemeClr val="dk1"/>
                          </a:solidFill>
                          <a:effectLst/>
                          <a:latin typeface="+mn-lt"/>
                          <a:ea typeface="+mn-ea"/>
                          <a:cs typeface="+mn-cs"/>
                        </a:rPr>
                        <a:t>Sensory room</a:t>
                      </a:r>
                      <a:endParaRPr lang="en-GB" sz="1200" b="0" i="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kern="120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0" kern="1200" dirty="0">
                          <a:solidFill>
                            <a:schemeClr val="dk1"/>
                          </a:solidFill>
                          <a:effectLst/>
                          <a:latin typeface="+mn-lt"/>
                          <a:ea typeface="+mn-ea"/>
                          <a:cs typeface="+mn-cs"/>
                        </a:rPr>
                        <a:t>Please see our Accessibility</a:t>
                      </a:r>
                      <a:r>
                        <a:rPr lang="en-US" sz="1200" b="0" i="0" kern="1200" baseline="0" dirty="0">
                          <a:solidFill>
                            <a:schemeClr val="dk1"/>
                          </a:solidFill>
                          <a:effectLst/>
                          <a:latin typeface="+mn-lt"/>
                          <a:ea typeface="+mn-ea"/>
                          <a:cs typeface="+mn-cs"/>
                        </a:rPr>
                        <a:t> Plan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i="1" kern="1200" dirty="0">
                        <a:solidFill>
                          <a:schemeClr val="dk1"/>
                        </a:solidFill>
                        <a:effectLst/>
                        <a:latin typeface="+mn-lt"/>
                        <a:ea typeface="+mn-ea"/>
                        <a:cs typeface="+mn-cs"/>
                      </a:endParaRPr>
                    </a:p>
                  </a:txBody>
                  <a:tcPr>
                    <a:solidFill>
                      <a:schemeClr val="accent1">
                        <a:lumMod val="20000"/>
                        <a:lumOff val="80000"/>
                      </a:schemeClr>
                    </a:solidFill>
                  </a:tcPr>
                </a:tc>
                <a:extLst>
                  <a:ext uri="{0D108BD9-81ED-4DB2-BD59-A6C34878D82A}">
                    <a16:rowId xmlns:a16="http://schemas.microsoft.com/office/drawing/2014/main" val="704796577"/>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836768781"/>
              </p:ext>
            </p:extLst>
          </p:nvPr>
        </p:nvGraphicFramePr>
        <p:xfrm>
          <a:off x="447675" y="882650"/>
          <a:ext cx="11438022" cy="1554480"/>
        </p:xfrm>
        <a:graphic>
          <a:graphicData uri="http://schemas.openxmlformats.org/drawingml/2006/table">
            <a:tbl>
              <a:tblPr firstRow="1" bandRow="1">
                <a:tableStyleId>{69CF1AB2-1976-4502-BF36-3FF5EA218861}</a:tableStyleId>
              </a:tblPr>
              <a:tblGrid>
                <a:gridCol w="5719011">
                  <a:extLst>
                    <a:ext uri="{9D8B030D-6E8A-4147-A177-3AD203B41FA5}">
                      <a16:colId xmlns:a16="http://schemas.microsoft.com/office/drawing/2014/main" val="2596221602"/>
                    </a:ext>
                  </a:extLst>
                </a:gridCol>
                <a:gridCol w="5719011">
                  <a:extLst>
                    <a:ext uri="{9D8B030D-6E8A-4147-A177-3AD203B41FA5}">
                      <a16:colId xmlns:a16="http://schemas.microsoft.com/office/drawing/2014/main" val="11293584"/>
                    </a:ext>
                  </a:extLst>
                </a:gridCol>
              </a:tblGrid>
              <a:tr h="617925">
                <a:tc>
                  <a:txBody>
                    <a:bodyPr/>
                    <a:lstStyle/>
                    <a:p>
                      <a:endParaRPr lang="en-GB" sz="1400" b="1" dirty="0"/>
                    </a:p>
                    <a:p>
                      <a:r>
                        <a:rPr lang="en-GB" sz="1400" b="1" dirty="0"/>
                        <a:t>How does St Osmund’s evaluate the effectiveness of the provision made for pupils with SEND? </a:t>
                      </a:r>
                    </a:p>
                  </a:txBody>
                  <a:tcPr>
                    <a:solidFill>
                      <a:schemeClr val="bg1"/>
                    </a:solidFill>
                  </a:tcPr>
                </a:tc>
                <a:tc>
                  <a:txBody>
                    <a:bodyPr/>
                    <a:lstStyle/>
                    <a:p>
                      <a:endParaRPr lang="en-US" sz="1200" b="0" dirty="0"/>
                    </a:p>
                    <a:p>
                      <a:r>
                        <a:rPr lang="en-US" sz="1200" b="0" dirty="0"/>
                        <a:t>Impact</a:t>
                      </a:r>
                      <a:r>
                        <a:rPr lang="en-US" sz="1200" b="0" baseline="0" dirty="0"/>
                        <a:t> tracking is completed and provision is updated according to individual pupil’s needs.</a:t>
                      </a:r>
                    </a:p>
                    <a:p>
                      <a:pPr marL="171450" indent="-171450">
                        <a:buFont typeface="Arial" panose="020B0604020202020204" pitchFamily="34" charset="0"/>
                        <a:buChar char="•"/>
                      </a:pPr>
                      <a:r>
                        <a:rPr lang="en-US" sz="1200" b="0" baseline="0" dirty="0"/>
                        <a:t>Development of costed provision map using </a:t>
                      </a:r>
                      <a:r>
                        <a:rPr lang="en-US" sz="1200" b="0" baseline="0" dirty="0" err="1"/>
                        <a:t>Edukey</a:t>
                      </a:r>
                      <a:r>
                        <a:rPr lang="en-US" sz="1200" b="0" baseline="0" dirty="0"/>
                        <a:t> software</a:t>
                      </a:r>
                    </a:p>
                    <a:p>
                      <a:pPr marL="171450" indent="-171450">
                        <a:buFont typeface="Arial" panose="020B0604020202020204" pitchFamily="34" charset="0"/>
                        <a:buChar char="•"/>
                      </a:pPr>
                      <a:r>
                        <a:rPr lang="en-US" sz="1200" b="0" baseline="0" dirty="0"/>
                        <a:t>Measurable targets set and reviewed for students receiving intervention</a:t>
                      </a:r>
                    </a:p>
                    <a:p>
                      <a:pPr marL="171450" indent="-171450">
                        <a:buFont typeface="Arial" panose="020B0604020202020204" pitchFamily="34" charset="0"/>
                        <a:buChar char="•"/>
                      </a:pPr>
                      <a:r>
                        <a:rPr lang="en-US" sz="1200" b="0" baseline="0" dirty="0"/>
                        <a:t>Analysis of whole school data </a:t>
                      </a:r>
                    </a:p>
                    <a:p>
                      <a:pPr marL="171450" indent="-171450">
                        <a:buFont typeface="Arial" panose="020B0604020202020204" pitchFamily="34" charset="0"/>
                        <a:buChar char="•"/>
                      </a:pPr>
                      <a:r>
                        <a:rPr lang="en-US" sz="1200" b="0" baseline="0" dirty="0"/>
                        <a:t>Observations and feedback</a:t>
                      </a:r>
                    </a:p>
                    <a:p>
                      <a:pPr marL="171450" indent="-171450">
                        <a:buFont typeface="Arial" panose="020B0604020202020204" pitchFamily="34" charset="0"/>
                        <a:buChar char="•"/>
                      </a:pPr>
                      <a:endParaRPr lang="en-US" sz="1200" baseline="0" dirty="0"/>
                    </a:p>
                  </a:txBody>
                  <a:tcPr>
                    <a:solidFill>
                      <a:schemeClr val="bg1"/>
                    </a:solidFill>
                  </a:tcPr>
                </a:tc>
                <a:extLst>
                  <a:ext uri="{0D108BD9-81ED-4DB2-BD59-A6C34878D82A}">
                    <a16:rowId xmlns:a16="http://schemas.microsoft.com/office/drawing/2014/main" val="2586191636"/>
                  </a:ext>
                </a:extLst>
              </a:tr>
            </a:tbl>
          </a:graphicData>
        </a:graphic>
      </p:graphicFrame>
    </p:spTree>
    <p:extLst>
      <p:ext uri="{BB962C8B-B14F-4D97-AF65-F5344CB8AC3E}">
        <p14:creationId xmlns:p14="http://schemas.microsoft.com/office/powerpoint/2010/main" val="674209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63413155"/>
              </p:ext>
            </p:extLst>
          </p:nvPr>
        </p:nvGraphicFramePr>
        <p:xfrm>
          <a:off x="390525" y="671195"/>
          <a:ext cx="11421980" cy="4114800"/>
        </p:xfrm>
        <a:graphic>
          <a:graphicData uri="http://schemas.openxmlformats.org/drawingml/2006/table">
            <a:tbl>
              <a:tblPr firstRow="1" bandRow="1">
                <a:tableStyleId>{69CF1AB2-1976-4502-BF36-3FF5EA218861}</a:tableStyleId>
              </a:tblPr>
              <a:tblGrid>
                <a:gridCol w="5710990">
                  <a:extLst>
                    <a:ext uri="{9D8B030D-6E8A-4147-A177-3AD203B41FA5}">
                      <a16:colId xmlns:a16="http://schemas.microsoft.com/office/drawing/2014/main" val="3491094703"/>
                    </a:ext>
                  </a:extLst>
                </a:gridCol>
                <a:gridCol w="5710990">
                  <a:extLst>
                    <a:ext uri="{9D8B030D-6E8A-4147-A177-3AD203B41FA5}">
                      <a16:colId xmlns:a16="http://schemas.microsoft.com/office/drawing/2014/main" val="1154151209"/>
                    </a:ext>
                  </a:extLst>
                </a:gridCol>
              </a:tblGrid>
              <a:tr h="390370">
                <a:tc>
                  <a:txBody>
                    <a:bodyPr/>
                    <a:lstStyle/>
                    <a:p>
                      <a:pPr algn="l"/>
                      <a:endParaRPr lang="en-GB" sz="1400" b="1" kern="1200" dirty="0">
                        <a:solidFill>
                          <a:schemeClr val="dk1"/>
                        </a:solidFill>
                        <a:effectLst/>
                        <a:latin typeface="+mn-lt"/>
                        <a:ea typeface="+mn-ea"/>
                        <a:cs typeface="+mn-cs"/>
                      </a:endParaRPr>
                    </a:p>
                    <a:p>
                      <a:pPr algn="l"/>
                      <a:r>
                        <a:rPr lang="en-GB" sz="1400" b="1" kern="1200" dirty="0">
                          <a:solidFill>
                            <a:schemeClr val="dk1"/>
                          </a:solidFill>
                          <a:effectLst/>
                          <a:latin typeface="+mn-lt"/>
                          <a:ea typeface="+mn-ea"/>
                          <a:cs typeface="+mn-cs"/>
                        </a:rPr>
                        <a:t>What support is available at St Osmund’s for improving the social, emotional and mental health of pupils with SEND?</a:t>
                      </a:r>
                      <a:endParaRPr lang="en-GB" sz="1400" b="1" dirty="0"/>
                    </a:p>
                  </a:txBody>
                  <a:tcPr>
                    <a:solidFill>
                      <a:schemeClr val="bg1"/>
                    </a:solidFill>
                  </a:tcPr>
                </a:tc>
                <a:tc>
                  <a:txBody>
                    <a:bodyPr/>
                    <a:lstStyle/>
                    <a:p>
                      <a:pPr marL="285750" lvl="0" indent="-285750">
                        <a:buFont typeface="Arial" panose="020B0604020202020204" pitchFamily="34" charset="0"/>
                        <a:buChar char="•"/>
                      </a:pPr>
                      <a:endParaRPr lang="en-GB" sz="1200" b="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PSHE curriculum is delivered within timetabled lessons for all year groups (including RSE)</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Pastoral and Wellbeing team support and ‘check-ins’</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Nurture groups</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ELSA support</a:t>
                      </a:r>
                    </a:p>
                    <a:p>
                      <a:pPr marL="285750" lvl="0" indent="-285750">
                        <a:buFont typeface="Arial" panose="020B0604020202020204" pitchFamily="34" charset="0"/>
                        <a:buChar char="•"/>
                      </a:pPr>
                      <a:r>
                        <a:rPr lang="en-US" sz="1200" b="0" kern="1200" baseline="0" dirty="0">
                          <a:solidFill>
                            <a:schemeClr val="dk1"/>
                          </a:solidFill>
                          <a:effectLst/>
                          <a:latin typeface="+mn-lt"/>
                          <a:ea typeface="+mn-ea"/>
                          <a:cs typeface="+mn-cs"/>
                        </a:rPr>
                        <a:t>Nature Therapy Group</a:t>
                      </a:r>
                    </a:p>
                    <a:p>
                      <a:pPr marL="285750" lvl="0" indent="-285750">
                        <a:buFont typeface="Arial" panose="020B0604020202020204" pitchFamily="34" charset="0"/>
                        <a:buChar char="•"/>
                      </a:pPr>
                      <a:r>
                        <a:rPr lang="en-US" sz="1200" b="0" kern="1200" baseline="0" dirty="0">
                          <a:solidFill>
                            <a:schemeClr val="dk1"/>
                          </a:solidFill>
                          <a:effectLst/>
                          <a:latin typeface="+mn-lt"/>
                          <a:ea typeface="+mn-ea"/>
                          <a:cs typeface="+mn-cs"/>
                        </a:rPr>
                        <a:t>Lego Communication</a:t>
                      </a:r>
                    </a:p>
                    <a:p>
                      <a:pPr marL="285750" lvl="0" indent="-285750">
                        <a:buFont typeface="Arial" panose="020B0604020202020204" pitchFamily="34" charset="0"/>
                        <a:buChar char="•"/>
                      </a:pPr>
                      <a:r>
                        <a:rPr lang="en-US" sz="1200" b="0" kern="1200" baseline="0" dirty="0">
                          <a:solidFill>
                            <a:schemeClr val="dk1"/>
                          </a:solidFill>
                          <a:effectLst/>
                          <a:latin typeface="+mn-lt"/>
                          <a:ea typeface="+mn-ea"/>
                          <a:cs typeface="+mn-cs"/>
                        </a:rPr>
                        <a:t>Various therapeutic input including Music psychotherapy and Play Therapy</a:t>
                      </a:r>
                    </a:p>
                    <a:p>
                      <a:pPr marL="285750" lvl="0" indent="-285750">
                        <a:buFont typeface="Arial" panose="020B0604020202020204" pitchFamily="34" charset="0"/>
                        <a:buChar char="•"/>
                      </a:pPr>
                      <a:r>
                        <a:rPr lang="en-US" sz="1200" b="0" kern="1200" baseline="0" dirty="0">
                          <a:solidFill>
                            <a:schemeClr val="dk1"/>
                          </a:solidFill>
                          <a:effectLst/>
                          <a:latin typeface="+mn-lt"/>
                          <a:ea typeface="+mn-ea"/>
                          <a:cs typeface="+mn-cs"/>
                        </a:rPr>
                        <a:t>Access to Mental Health Support Teams</a:t>
                      </a:r>
                      <a:endParaRPr lang="en-GB" sz="1200" b="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Access to CAMHS and Dorset MIND </a:t>
                      </a:r>
                      <a:r>
                        <a:rPr lang="en-GB" sz="1200" b="0" i="1" kern="1200" dirty="0">
                          <a:solidFill>
                            <a:schemeClr val="dk1"/>
                          </a:solidFill>
                          <a:effectLst/>
                          <a:latin typeface="+mn-lt"/>
                          <a:ea typeface="+mn-ea"/>
                          <a:cs typeface="+mn-cs"/>
                        </a:rPr>
                        <a:t>(‘Connected Minds’)</a:t>
                      </a:r>
                      <a:endParaRPr lang="en-GB" sz="1200" b="0" kern="1200" dirty="0">
                        <a:solidFill>
                          <a:schemeClr val="dk1"/>
                        </a:solidFill>
                        <a:effectLst/>
                        <a:latin typeface="+mn-lt"/>
                        <a:ea typeface="+mn-ea"/>
                        <a:cs typeface="+mn-cs"/>
                      </a:endParaRP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Social communication groups</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Dedicated sensory rooms and appropriate resources</a:t>
                      </a:r>
                    </a:p>
                    <a:p>
                      <a:pPr marL="285750" lvl="0" indent="-285750">
                        <a:buFont typeface="Arial" panose="020B0604020202020204" pitchFamily="34" charset="0"/>
                        <a:buChar char="•"/>
                      </a:pPr>
                      <a:r>
                        <a:rPr lang="en-GB" sz="1200" b="0" kern="1200" dirty="0">
                          <a:solidFill>
                            <a:schemeClr val="dk1"/>
                          </a:solidFill>
                          <a:effectLst/>
                          <a:latin typeface="+mn-lt"/>
                          <a:ea typeface="+mn-ea"/>
                          <a:cs typeface="+mn-cs"/>
                        </a:rPr>
                        <a:t>The SEND ‘Study’ – quiet work and support facility</a:t>
                      </a:r>
                    </a:p>
                    <a:p>
                      <a:pPr marL="285750" lvl="0" indent="-285750">
                        <a:buFont typeface="Arial" panose="020B0604020202020204" pitchFamily="34" charset="0"/>
                        <a:buChar char="•"/>
                      </a:pPr>
                      <a:r>
                        <a:rPr lang="en-GB" sz="1200" b="0" i="1" kern="1200" dirty="0">
                          <a:solidFill>
                            <a:schemeClr val="dk1"/>
                          </a:solidFill>
                          <a:effectLst/>
                          <a:latin typeface="+mn-lt"/>
                          <a:ea typeface="+mn-ea"/>
                          <a:cs typeface="+mn-cs"/>
                        </a:rPr>
                        <a:t>‘</a:t>
                      </a:r>
                      <a:r>
                        <a:rPr lang="en-GB" sz="1200" b="0" i="1" kern="1200" dirty="0" err="1">
                          <a:solidFill>
                            <a:schemeClr val="dk1"/>
                          </a:solidFill>
                          <a:effectLst/>
                          <a:latin typeface="+mn-lt"/>
                          <a:ea typeface="+mn-ea"/>
                          <a:cs typeface="+mn-cs"/>
                        </a:rPr>
                        <a:t>Earlybirds</a:t>
                      </a:r>
                      <a:r>
                        <a:rPr lang="en-GB" sz="1200" b="0" i="1" kern="1200" dirty="0">
                          <a:solidFill>
                            <a:schemeClr val="dk1"/>
                          </a:solidFill>
                          <a:effectLst/>
                          <a:latin typeface="+mn-lt"/>
                          <a:ea typeface="+mn-ea"/>
                          <a:cs typeface="+mn-cs"/>
                        </a:rPr>
                        <a:t>’</a:t>
                      </a:r>
                      <a:r>
                        <a:rPr lang="en-GB" sz="1200" b="0" kern="1200" dirty="0">
                          <a:solidFill>
                            <a:schemeClr val="dk1"/>
                          </a:solidFill>
                          <a:effectLst/>
                          <a:latin typeface="+mn-lt"/>
                          <a:ea typeface="+mn-ea"/>
                          <a:cs typeface="+mn-cs"/>
                        </a:rPr>
                        <a:t> before school support for children</a:t>
                      </a:r>
                    </a:p>
                    <a:p>
                      <a:pPr marL="285750" lvl="0" indent="-285750">
                        <a:buFont typeface="Arial" panose="020B0604020202020204" pitchFamily="34" charset="0"/>
                        <a:buChar char="•"/>
                      </a:pPr>
                      <a:r>
                        <a:rPr lang="en-GB" sz="1200" b="0" i="1" kern="1200" dirty="0">
                          <a:solidFill>
                            <a:schemeClr val="dk1"/>
                          </a:solidFill>
                          <a:effectLst/>
                          <a:latin typeface="+mn-lt"/>
                          <a:ea typeface="+mn-ea"/>
                          <a:cs typeface="+mn-cs"/>
                        </a:rPr>
                        <a:t>‘Breakfast Club’</a:t>
                      </a:r>
                      <a:r>
                        <a:rPr lang="en-GB" sz="1200" b="0" kern="1200" dirty="0">
                          <a:solidFill>
                            <a:schemeClr val="dk1"/>
                          </a:solidFill>
                          <a:effectLst/>
                          <a:latin typeface="+mn-lt"/>
                          <a:ea typeface="+mn-ea"/>
                          <a:cs typeface="+mn-cs"/>
                        </a:rPr>
                        <a:t> accessible to Pupil Premium students</a:t>
                      </a:r>
                    </a:p>
                    <a:p>
                      <a:pPr marL="285750" indent="-285750">
                        <a:buFont typeface="Arial" panose="020B0604020202020204" pitchFamily="34" charset="0"/>
                        <a:buChar char="•"/>
                      </a:pPr>
                      <a:r>
                        <a:rPr lang="en-GB" sz="1200" b="0" i="1" kern="1200" dirty="0">
                          <a:solidFill>
                            <a:schemeClr val="dk1"/>
                          </a:solidFill>
                          <a:effectLst/>
                          <a:latin typeface="+mn-lt"/>
                          <a:ea typeface="+mn-ea"/>
                          <a:cs typeface="+mn-cs"/>
                        </a:rPr>
                        <a:t>Oscar and Miley</a:t>
                      </a:r>
                      <a:r>
                        <a:rPr lang="en-GB" sz="1200" b="0" kern="1200" dirty="0">
                          <a:solidFill>
                            <a:schemeClr val="dk1"/>
                          </a:solidFill>
                          <a:effectLst/>
                          <a:latin typeface="+mn-lt"/>
                          <a:ea typeface="+mn-ea"/>
                          <a:cs typeface="+mn-cs"/>
                        </a:rPr>
                        <a:t> the SEND Team’s dogs – located in the SEND suite</a:t>
                      </a:r>
                    </a:p>
                    <a:p>
                      <a:pPr marL="285750" indent="-285750">
                        <a:buFont typeface="Arial" panose="020B0604020202020204" pitchFamily="34" charset="0"/>
                        <a:buChar char="•"/>
                      </a:pPr>
                      <a:r>
                        <a:rPr lang="en-US" sz="1200" b="0" kern="1200" dirty="0">
                          <a:solidFill>
                            <a:schemeClr val="dk1"/>
                          </a:solidFill>
                          <a:effectLst/>
                          <a:latin typeface="+mn-lt"/>
                          <a:ea typeface="+mn-ea"/>
                          <a:cs typeface="+mn-cs"/>
                        </a:rPr>
                        <a:t>Supervised,</a:t>
                      </a:r>
                      <a:r>
                        <a:rPr lang="en-US" sz="1200" b="0" kern="1200" baseline="0" dirty="0">
                          <a:solidFill>
                            <a:schemeClr val="dk1"/>
                          </a:solidFill>
                          <a:effectLst/>
                          <a:latin typeface="+mn-lt"/>
                          <a:ea typeface="+mn-ea"/>
                          <a:cs typeface="+mn-cs"/>
                        </a:rPr>
                        <a:t> structured break and lunch time options </a:t>
                      </a:r>
                    </a:p>
                    <a:p>
                      <a:pPr marL="285750" indent="-285750">
                        <a:buFont typeface="Arial" panose="020B0604020202020204" pitchFamily="34" charset="0"/>
                        <a:buChar char="•"/>
                      </a:pPr>
                      <a:r>
                        <a:rPr lang="en-US" sz="1200" b="0" kern="1200" baseline="0" dirty="0">
                          <a:solidFill>
                            <a:schemeClr val="dk1"/>
                          </a:solidFill>
                          <a:effectLst/>
                          <a:latin typeface="+mn-lt"/>
                          <a:ea typeface="+mn-ea"/>
                          <a:cs typeface="+mn-cs"/>
                        </a:rPr>
                        <a:t>Representation from pupils with SEND on the Student Voice</a:t>
                      </a:r>
                    </a:p>
                    <a:p>
                      <a:pPr marL="285750" indent="-285750">
                        <a:buFont typeface="Arial" panose="020B0604020202020204" pitchFamily="34" charset="0"/>
                        <a:buChar char="•"/>
                      </a:pPr>
                      <a:r>
                        <a:rPr lang="en-US" sz="1200" b="0" kern="1200" baseline="0" dirty="0">
                          <a:solidFill>
                            <a:schemeClr val="dk1"/>
                          </a:solidFill>
                          <a:effectLst/>
                          <a:latin typeface="+mn-lt"/>
                          <a:ea typeface="+mn-ea"/>
                          <a:cs typeface="+mn-cs"/>
                        </a:rPr>
                        <a:t>Engagement provision for those struggling with EBSA</a:t>
                      </a:r>
                    </a:p>
                    <a:p>
                      <a:pPr marL="0" indent="0">
                        <a:buFont typeface="Arial" panose="020B0604020202020204" pitchFamily="34" charset="0"/>
                        <a:buNone/>
                      </a:pPr>
                      <a:endParaRPr lang="en-US" sz="1200" b="0" kern="1200" baseline="0" dirty="0">
                        <a:solidFill>
                          <a:schemeClr val="dk1"/>
                        </a:solidFill>
                        <a:effectLst/>
                        <a:latin typeface="+mn-lt"/>
                        <a:ea typeface="+mn-ea"/>
                        <a:cs typeface="+mn-cs"/>
                      </a:endParaRPr>
                    </a:p>
                    <a:p>
                      <a:pPr marL="0" indent="0">
                        <a:buFont typeface="Arial" panose="020B0604020202020204" pitchFamily="34" charset="0"/>
                        <a:buNone/>
                      </a:pPr>
                      <a:endParaRPr lang="en-GB" sz="1200" b="0"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3117162885"/>
                  </a:ext>
                </a:extLst>
              </a:tr>
            </a:tbl>
          </a:graphicData>
        </a:graphic>
      </p:graphicFrame>
    </p:spTree>
    <p:extLst>
      <p:ext uri="{BB962C8B-B14F-4D97-AF65-F5344CB8AC3E}">
        <p14:creationId xmlns:p14="http://schemas.microsoft.com/office/powerpoint/2010/main" val="3570965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041834"/>
              </p:ext>
            </p:extLst>
          </p:nvPr>
        </p:nvGraphicFramePr>
        <p:xfrm>
          <a:off x="416594" y="3690620"/>
          <a:ext cx="11421980" cy="1554480"/>
        </p:xfrm>
        <a:graphic>
          <a:graphicData uri="http://schemas.openxmlformats.org/drawingml/2006/table">
            <a:tbl>
              <a:tblPr firstRow="1" bandRow="1">
                <a:tableStyleId>{69CF1AB2-1976-4502-BF36-3FF5EA218861}</a:tableStyleId>
              </a:tblPr>
              <a:tblGrid>
                <a:gridCol w="5710990">
                  <a:extLst>
                    <a:ext uri="{9D8B030D-6E8A-4147-A177-3AD203B41FA5}">
                      <a16:colId xmlns:a16="http://schemas.microsoft.com/office/drawing/2014/main" val="3636089633"/>
                    </a:ext>
                  </a:extLst>
                </a:gridCol>
                <a:gridCol w="5710990">
                  <a:extLst>
                    <a:ext uri="{9D8B030D-6E8A-4147-A177-3AD203B41FA5}">
                      <a16:colId xmlns:a16="http://schemas.microsoft.com/office/drawing/2014/main" val="3317434937"/>
                    </a:ext>
                  </a:extLst>
                </a:gridCol>
              </a:tblGrid>
              <a:tr h="390370">
                <a:tc>
                  <a:txBody>
                    <a:bodyPr/>
                    <a:lstStyle/>
                    <a:p>
                      <a:endParaRPr lang="en-US" sz="1400" b="1" dirty="0"/>
                    </a:p>
                    <a:p>
                      <a:r>
                        <a:rPr lang="en-US" sz="1400" b="1" dirty="0"/>
                        <a:t>How</a:t>
                      </a:r>
                      <a:r>
                        <a:rPr lang="en-US" sz="1400" b="1" baseline="0" dirty="0"/>
                        <a:t> is pupil progress towards outcomes reviewed and reported?</a:t>
                      </a:r>
                      <a:endParaRPr lang="en-GB" sz="1400" b="1" dirty="0"/>
                    </a:p>
                  </a:txBody>
                  <a:tcPr/>
                </a:tc>
                <a:tc>
                  <a:txBody>
                    <a:bodyPr/>
                    <a:lstStyle/>
                    <a:p>
                      <a:pPr marL="171450" lvl="0" indent="-171450">
                        <a:buFont typeface="Arial" panose="020B0604020202020204" pitchFamily="34" charset="0"/>
                        <a:buChar char="•"/>
                      </a:pPr>
                      <a:endParaRPr lang="en-US" sz="1200" b="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Time limited intervention programs with specified assessment points</a:t>
                      </a: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Data tracking </a:t>
                      </a: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EHCP reviews</a:t>
                      </a: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Parent</a:t>
                      </a:r>
                      <a:r>
                        <a:rPr lang="en-US" sz="1200" b="0" kern="1200" baseline="0" dirty="0">
                          <a:solidFill>
                            <a:schemeClr val="dk1"/>
                          </a:solidFill>
                          <a:effectLst/>
                          <a:latin typeface="+mn-lt"/>
                          <a:ea typeface="+mn-ea"/>
                          <a:cs typeface="+mn-cs"/>
                        </a:rPr>
                        <a:t> and </a:t>
                      </a:r>
                      <a:r>
                        <a:rPr lang="en-US" sz="1200" b="0" kern="1200" baseline="0" dirty="0" err="1">
                          <a:solidFill>
                            <a:schemeClr val="dk1"/>
                          </a:solidFill>
                          <a:effectLst/>
                          <a:latin typeface="+mn-lt"/>
                          <a:ea typeface="+mn-ea"/>
                          <a:cs typeface="+mn-cs"/>
                        </a:rPr>
                        <a:t>carer</a:t>
                      </a:r>
                      <a:r>
                        <a:rPr lang="en-US" sz="1200" b="0" kern="1200" baseline="0" dirty="0">
                          <a:solidFill>
                            <a:schemeClr val="dk1"/>
                          </a:solidFill>
                          <a:effectLst/>
                          <a:latin typeface="+mn-lt"/>
                          <a:ea typeface="+mn-ea"/>
                          <a:cs typeface="+mn-cs"/>
                        </a:rPr>
                        <a:t> meetings</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Observations and follow up discussions</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Use of </a:t>
                      </a:r>
                      <a:r>
                        <a:rPr lang="en-US" sz="1200" b="0" kern="1200" baseline="0" dirty="0" err="1">
                          <a:solidFill>
                            <a:schemeClr val="dk1"/>
                          </a:solidFill>
                          <a:effectLst/>
                          <a:latin typeface="+mn-lt"/>
                          <a:ea typeface="+mn-ea"/>
                          <a:cs typeface="+mn-cs"/>
                        </a:rPr>
                        <a:t>Edukey</a:t>
                      </a:r>
                      <a:r>
                        <a:rPr lang="en-US" sz="1200" b="0" kern="1200" baseline="0" dirty="0">
                          <a:solidFill>
                            <a:schemeClr val="dk1"/>
                          </a:solidFill>
                          <a:effectLst/>
                          <a:latin typeface="+mn-lt"/>
                          <a:ea typeface="+mn-ea"/>
                          <a:cs typeface="+mn-cs"/>
                        </a:rPr>
                        <a:t> Provision map software</a:t>
                      </a:r>
                    </a:p>
                    <a:p>
                      <a:pPr marL="0" lvl="0" indent="0">
                        <a:buFont typeface="Arial" panose="020B0604020202020204" pitchFamily="34" charset="0"/>
                        <a:buNone/>
                      </a:pPr>
                      <a:endParaRPr lang="en-GB" sz="1200" kern="1200" dirty="0">
                        <a:solidFill>
                          <a:schemeClr val="dk1"/>
                        </a:solidFill>
                        <a:effectLst/>
                        <a:latin typeface="+mn-lt"/>
                        <a:ea typeface="+mn-ea"/>
                        <a:cs typeface="+mn-cs"/>
                      </a:endParaRPr>
                    </a:p>
                  </a:txBody>
                  <a:tcPr/>
                </a:tc>
                <a:extLst>
                  <a:ext uri="{0D108BD9-81ED-4DB2-BD59-A6C34878D82A}">
                    <a16:rowId xmlns:a16="http://schemas.microsoft.com/office/drawing/2014/main" val="3289156707"/>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0432452"/>
              </p:ext>
            </p:extLst>
          </p:nvPr>
        </p:nvGraphicFramePr>
        <p:xfrm>
          <a:off x="416594" y="673100"/>
          <a:ext cx="11421980" cy="3200400"/>
        </p:xfrm>
        <a:graphic>
          <a:graphicData uri="http://schemas.openxmlformats.org/drawingml/2006/table">
            <a:tbl>
              <a:tblPr firstRow="1" bandRow="1">
                <a:tableStyleId>{69CF1AB2-1976-4502-BF36-3FF5EA218861}</a:tableStyleId>
              </a:tblPr>
              <a:tblGrid>
                <a:gridCol w="5710990">
                  <a:extLst>
                    <a:ext uri="{9D8B030D-6E8A-4147-A177-3AD203B41FA5}">
                      <a16:colId xmlns:a16="http://schemas.microsoft.com/office/drawing/2014/main" val="2184072331"/>
                    </a:ext>
                  </a:extLst>
                </a:gridCol>
                <a:gridCol w="5710990">
                  <a:extLst>
                    <a:ext uri="{9D8B030D-6E8A-4147-A177-3AD203B41FA5}">
                      <a16:colId xmlns:a16="http://schemas.microsoft.com/office/drawing/2014/main" val="849397468"/>
                    </a:ext>
                  </a:extLst>
                </a:gridCol>
              </a:tblGrid>
              <a:tr h="390370">
                <a:tc>
                  <a:txBody>
                    <a:bodyPr/>
                    <a:lstStyle/>
                    <a:p>
                      <a:endParaRPr lang="en-GB" sz="1400" b="1" dirty="0"/>
                    </a:p>
                    <a:p>
                      <a:r>
                        <a:rPr lang="en-GB" sz="1400" b="1" dirty="0"/>
                        <a:t>How</a:t>
                      </a:r>
                      <a:r>
                        <a:rPr lang="en-GB" sz="1400" b="1" baseline="0" dirty="0"/>
                        <a:t> are </a:t>
                      </a:r>
                      <a:r>
                        <a:rPr lang="en-GB" sz="1400" b="1" dirty="0"/>
                        <a:t>adaptations are made to the curriculum and the learning environment of pupils with SEND?</a:t>
                      </a:r>
                    </a:p>
                  </a:txBody>
                  <a:tcPr>
                    <a:solidFill>
                      <a:schemeClr val="bg1"/>
                    </a:solidFill>
                  </a:tcPr>
                </a:tc>
                <a:tc>
                  <a:txBody>
                    <a:bodyPr/>
                    <a:lstStyle/>
                    <a:p>
                      <a:pPr marL="171450" lvl="0" indent="-171450">
                        <a:buFont typeface="Arial" panose="020B0604020202020204" pitchFamily="34" charset="0"/>
                        <a:buChar char="•"/>
                      </a:pPr>
                      <a:endParaRPr lang="en-GB" sz="1200" b="0" dirty="0"/>
                    </a:p>
                    <a:p>
                      <a:pPr marL="171450" lvl="0" indent="-171450">
                        <a:buFont typeface="Arial" panose="020B0604020202020204" pitchFamily="34" charset="0"/>
                        <a:buChar char="•"/>
                      </a:pPr>
                      <a:r>
                        <a:rPr lang="en-GB" sz="1200" b="0" dirty="0"/>
                        <a:t>Groupings that target specific levels of progress </a:t>
                      </a:r>
                    </a:p>
                    <a:p>
                      <a:pPr marL="171450" lvl="0" indent="-171450">
                        <a:buFont typeface="Arial" panose="020B0604020202020204" pitchFamily="34" charset="0"/>
                        <a:buChar char="•"/>
                      </a:pPr>
                      <a:r>
                        <a:rPr lang="en-GB" sz="1200" b="0" dirty="0"/>
                        <a:t> Differentiated resources and teaching styles </a:t>
                      </a:r>
                    </a:p>
                    <a:p>
                      <a:pPr marL="171450" lvl="0" indent="-171450">
                        <a:buFont typeface="Arial" panose="020B0604020202020204" pitchFamily="34" charset="0"/>
                        <a:buChar char="•"/>
                      </a:pPr>
                      <a:r>
                        <a:rPr lang="en-GB" sz="1200" b="0" dirty="0"/>
                        <a:t>Appropriate verbal, visual and written scaffolds</a:t>
                      </a:r>
                    </a:p>
                    <a:p>
                      <a:pPr marL="171450" lvl="0" indent="-171450">
                        <a:buFont typeface="Arial" panose="020B0604020202020204" pitchFamily="34" charset="0"/>
                        <a:buChar char="•"/>
                      </a:pPr>
                      <a:r>
                        <a:rPr lang="en-GB" sz="1200" b="0" dirty="0"/>
                        <a:t>Access arrangements for tests and/or examinations </a:t>
                      </a:r>
                    </a:p>
                    <a:p>
                      <a:pPr marL="171450" lvl="0" indent="-171450">
                        <a:buFont typeface="Arial" panose="020B0604020202020204" pitchFamily="34" charset="0"/>
                        <a:buChar char="•"/>
                      </a:pPr>
                      <a:r>
                        <a:rPr lang="en-GB" sz="1200" b="0" dirty="0"/>
                        <a:t>Additional adult support </a:t>
                      </a:r>
                    </a:p>
                    <a:p>
                      <a:pPr marL="171450" lvl="0" indent="-171450">
                        <a:buFont typeface="Arial" panose="020B0604020202020204" pitchFamily="34" charset="0"/>
                        <a:buChar char="•"/>
                      </a:pPr>
                      <a:r>
                        <a:rPr lang="en-GB" sz="1200" b="0" dirty="0"/>
                        <a:t>Follow strategies for specific learning difficulties</a:t>
                      </a:r>
                    </a:p>
                    <a:p>
                      <a:pPr marL="171450" lvl="0" indent="-171450">
                        <a:buFont typeface="Arial" panose="020B0604020202020204" pitchFamily="34" charset="0"/>
                        <a:buChar char="•"/>
                      </a:pPr>
                      <a:r>
                        <a:rPr lang="en-US" sz="1200" b="0" kern="1200" dirty="0">
                          <a:solidFill>
                            <a:schemeClr val="dk1"/>
                          </a:solidFill>
                          <a:effectLst/>
                          <a:latin typeface="+mn-lt"/>
                          <a:ea typeface="+mn-ea"/>
                          <a:cs typeface="+mn-cs"/>
                        </a:rPr>
                        <a:t>Learning</a:t>
                      </a:r>
                      <a:r>
                        <a:rPr lang="en-US" sz="1200" b="0" kern="1200" baseline="0" dirty="0">
                          <a:solidFill>
                            <a:schemeClr val="dk1"/>
                          </a:solidFill>
                          <a:effectLst/>
                          <a:latin typeface="+mn-lt"/>
                          <a:ea typeface="+mn-ea"/>
                          <a:cs typeface="+mn-cs"/>
                        </a:rPr>
                        <a:t> passports in place for each child on the SEND register with headlines available as teachers complete the register at the start of each lesson</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SEND focused, annotated seating plans</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SEND friendly knowledge </a:t>
                      </a:r>
                      <a:r>
                        <a:rPr lang="en-US" sz="1200" b="0" kern="1200" baseline="0" dirty="0" err="1">
                          <a:solidFill>
                            <a:schemeClr val="dk1"/>
                          </a:solidFill>
                          <a:effectLst/>
                          <a:latin typeface="+mn-lt"/>
                          <a:ea typeface="+mn-ea"/>
                          <a:cs typeface="+mn-cs"/>
                        </a:rPr>
                        <a:t>organisers</a:t>
                      </a:r>
                      <a:r>
                        <a:rPr lang="en-US" sz="1200" b="0" kern="1200" baseline="0" dirty="0">
                          <a:solidFill>
                            <a:schemeClr val="dk1"/>
                          </a:solidFill>
                          <a:effectLst/>
                          <a:latin typeface="+mn-lt"/>
                          <a:ea typeface="+mn-ea"/>
                          <a:cs typeface="+mn-cs"/>
                        </a:rPr>
                        <a:t> and task planners</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Subject specific curriculum considerations and adaptations</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Modified materials for students with a severe visual impairment</a:t>
                      </a:r>
                    </a:p>
                    <a:p>
                      <a:pPr marL="171450" lvl="0" indent="-171450">
                        <a:buFont typeface="Arial" panose="020B0604020202020204" pitchFamily="34" charset="0"/>
                        <a:buChar char="•"/>
                      </a:pPr>
                      <a:r>
                        <a:rPr lang="en-US" sz="1200" b="0" kern="1200" baseline="0" dirty="0">
                          <a:solidFill>
                            <a:schemeClr val="dk1"/>
                          </a:solidFill>
                          <a:effectLst/>
                          <a:latin typeface="+mn-lt"/>
                          <a:ea typeface="+mn-ea"/>
                          <a:cs typeface="+mn-cs"/>
                        </a:rPr>
                        <a:t>Classrooms </a:t>
                      </a:r>
                      <a:r>
                        <a:rPr lang="en-US" sz="1200" b="0" kern="1200" baseline="0" dirty="0" err="1">
                          <a:solidFill>
                            <a:schemeClr val="dk1"/>
                          </a:solidFill>
                          <a:effectLst/>
                          <a:latin typeface="+mn-lt"/>
                          <a:ea typeface="+mn-ea"/>
                          <a:cs typeface="+mn-cs"/>
                        </a:rPr>
                        <a:t>organised</a:t>
                      </a:r>
                      <a:r>
                        <a:rPr lang="en-US" sz="1200" b="0" kern="1200" baseline="0" dirty="0">
                          <a:solidFill>
                            <a:schemeClr val="dk1"/>
                          </a:solidFill>
                          <a:effectLst/>
                          <a:latin typeface="+mn-lt"/>
                          <a:ea typeface="+mn-ea"/>
                          <a:cs typeface="+mn-cs"/>
                        </a:rPr>
                        <a:t> to promote the participation and independence of all students</a:t>
                      </a:r>
                    </a:p>
                    <a:p>
                      <a:pPr marL="171450" lvl="0" indent="-171450">
                        <a:buFont typeface="Arial" panose="020B0604020202020204" pitchFamily="34" charset="0"/>
                        <a:buChar char="•"/>
                      </a:pPr>
                      <a:endParaRPr lang="en-US" sz="1200" b="0" kern="1200" baseline="0" dirty="0">
                        <a:solidFill>
                          <a:schemeClr val="dk1"/>
                        </a:solidFill>
                        <a:effectLst/>
                        <a:latin typeface="+mn-lt"/>
                        <a:ea typeface="+mn-ea"/>
                        <a:cs typeface="+mn-cs"/>
                      </a:endParaRPr>
                    </a:p>
                    <a:p>
                      <a:pPr marL="0" lvl="0" indent="0">
                        <a:buFont typeface="Arial" panose="020B0604020202020204" pitchFamily="34" charset="0"/>
                        <a:buNone/>
                      </a:pPr>
                      <a:r>
                        <a:rPr lang="en-US" sz="1200" b="0" kern="1200" baseline="0" dirty="0">
                          <a:solidFill>
                            <a:schemeClr val="dk1"/>
                          </a:solidFill>
                          <a:effectLst/>
                          <a:latin typeface="+mn-lt"/>
                          <a:ea typeface="+mn-ea"/>
                          <a:cs typeface="+mn-cs"/>
                        </a:rPr>
                        <a:t>Please see our Accessibility Plan</a:t>
                      </a:r>
                    </a:p>
                    <a:p>
                      <a:pPr marL="0" lvl="0" indent="0">
                        <a:buFont typeface="Arial" panose="020B0604020202020204" pitchFamily="34" charset="0"/>
                        <a:buNone/>
                      </a:pPr>
                      <a:endParaRPr lang="en-GB" sz="1200"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358426025"/>
                  </a:ext>
                </a:extLst>
              </a:tr>
            </a:tbl>
          </a:graphicData>
        </a:graphic>
      </p:graphicFrame>
    </p:spTree>
    <p:extLst>
      <p:ext uri="{BB962C8B-B14F-4D97-AF65-F5344CB8AC3E}">
        <p14:creationId xmlns:p14="http://schemas.microsoft.com/office/powerpoint/2010/main" val="2207078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5751702"/>
              </p:ext>
            </p:extLst>
          </p:nvPr>
        </p:nvGraphicFramePr>
        <p:xfrm>
          <a:off x="381000" y="711200"/>
          <a:ext cx="11421980" cy="5486400"/>
        </p:xfrm>
        <a:graphic>
          <a:graphicData uri="http://schemas.openxmlformats.org/drawingml/2006/table">
            <a:tbl>
              <a:tblPr firstRow="1" bandRow="1">
                <a:tableStyleId>{69CF1AB2-1976-4502-BF36-3FF5EA218861}</a:tableStyleId>
              </a:tblPr>
              <a:tblGrid>
                <a:gridCol w="5710990">
                  <a:extLst>
                    <a:ext uri="{9D8B030D-6E8A-4147-A177-3AD203B41FA5}">
                      <a16:colId xmlns:a16="http://schemas.microsoft.com/office/drawing/2014/main" val="4101999966"/>
                    </a:ext>
                  </a:extLst>
                </a:gridCol>
                <a:gridCol w="5710990">
                  <a:extLst>
                    <a:ext uri="{9D8B030D-6E8A-4147-A177-3AD203B41FA5}">
                      <a16:colId xmlns:a16="http://schemas.microsoft.com/office/drawing/2014/main" val="503580977"/>
                    </a:ext>
                  </a:extLst>
                </a:gridCol>
              </a:tblGrid>
              <a:tr h="390370">
                <a:tc>
                  <a:txBody>
                    <a:bodyPr/>
                    <a:lstStyle/>
                    <a:p>
                      <a:endParaRPr lang="en-GB" sz="1400" b="1" kern="1200" dirty="0">
                        <a:solidFill>
                          <a:schemeClr val="dk1"/>
                        </a:solidFill>
                        <a:effectLst/>
                        <a:latin typeface="+mn-lt"/>
                        <a:ea typeface="+mn-ea"/>
                        <a:cs typeface="+mn-cs"/>
                      </a:endParaRPr>
                    </a:p>
                    <a:p>
                      <a:r>
                        <a:rPr lang="en-GB" sz="1400" b="1" kern="1200" dirty="0">
                          <a:solidFill>
                            <a:schemeClr val="dk1"/>
                          </a:solidFill>
                          <a:effectLst/>
                          <a:latin typeface="+mn-lt"/>
                          <a:ea typeface="+mn-ea"/>
                          <a:cs typeface="+mn-cs"/>
                        </a:rPr>
                        <a:t>How does St Osmund’s support young people with SEND transferring to and from the school?</a:t>
                      </a:r>
                      <a:endParaRPr lang="en-GB" sz="1400" b="1" dirty="0"/>
                    </a:p>
                  </a:txBody>
                  <a:tcPr>
                    <a:solidFill>
                      <a:schemeClr val="bg1"/>
                    </a:solidFill>
                  </a:tcPr>
                </a:tc>
                <a:tc>
                  <a:txBody>
                    <a:bodyPr/>
                    <a:lstStyle/>
                    <a:p>
                      <a:pPr marL="171450" lvl="0" indent="-171450">
                        <a:buFont typeface="Arial" panose="020B0604020202020204" pitchFamily="34" charset="0"/>
                        <a:buChar char="•"/>
                      </a:pPr>
                      <a:endParaRPr lang="en-GB" sz="1200" b="0" kern="1200" dirty="0">
                        <a:solidFill>
                          <a:schemeClr val="dk1"/>
                        </a:solidFill>
                        <a:effectLst/>
                        <a:latin typeface="+mn-lt"/>
                        <a:ea typeface="+mn-ea"/>
                        <a:cs typeface="+mn-cs"/>
                      </a:endParaRP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Year 4 to 5 - ‘Transition Learning Mentor’ spends February to July in catchment and other schools developing a bond with and collecting information about the new cohort. September to February is then spent at St. Osmund’s helping settle and support the cohort in conjunction with the Year 5 tutor team and teachers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SEND Manager/ </a:t>
                      </a:r>
                      <a:r>
                        <a:rPr lang="en-GB" sz="1200" b="0" kern="1200" dirty="0" err="1">
                          <a:solidFill>
                            <a:schemeClr val="dk1"/>
                          </a:solidFill>
                          <a:effectLst/>
                          <a:latin typeface="+mn-lt"/>
                          <a:ea typeface="+mn-ea"/>
                          <a:cs typeface="+mn-cs"/>
                        </a:rPr>
                        <a:t>SENDCo</a:t>
                      </a:r>
                      <a:r>
                        <a:rPr lang="en-GB" sz="1200" b="0" kern="1200" dirty="0">
                          <a:solidFill>
                            <a:schemeClr val="dk1"/>
                          </a:solidFill>
                          <a:effectLst/>
                          <a:latin typeface="+mn-lt"/>
                          <a:ea typeface="+mn-ea"/>
                          <a:cs typeface="+mn-cs"/>
                        </a:rPr>
                        <a:t> attends Year 4 EHCP Reviews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Upper School SENDCOs attend Year 8 EHCP</a:t>
                      </a:r>
                      <a:r>
                        <a:rPr lang="en-GB" sz="1200" b="0" kern="1200" baseline="0" dirty="0">
                          <a:solidFill>
                            <a:schemeClr val="dk1"/>
                          </a:solidFill>
                          <a:effectLst/>
                          <a:latin typeface="+mn-lt"/>
                          <a:ea typeface="+mn-ea"/>
                          <a:cs typeface="+mn-cs"/>
                        </a:rPr>
                        <a:t> </a:t>
                      </a:r>
                      <a:r>
                        <a:rPr lang="en-GB" sz="1200" b="0" kern="1200" dirty="0">
                          <a:solidFill>
                            <a:schemeClr val="dk1"/>
                          </a:solidFill>
                          <a:effectLst/>
                          <a:latin typeface="+mn-lt"/>
                          <a:ea typeface="+mn-ea"/>
                          <a:cs typeface="+mn-cs"/>
                        </a:rPr>
                        <a:t>reviews</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Transition and Enhanced Transition Year 8 intervention groups run from spring half-term onwards </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Additional bespoke arrangements for individuals / small groups during the summer term</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Parental 1:1 visits by request</a:t>
                      </a:r>
                    </a:p>
                    <a:p>
                      <a:pPr marL="171450" lvl="0" indent="-171450">
                        <a:buFont typeface="Arial" panose="020B0604020202020204" pitchFamily="34" charset="0"/>
                        <a:buChar char="•"/>
                      </a:pPr>
                      <a:r>
                        <a:rPr lang="en-GB" sz="1200" b="0" i="1" kern="1200" dirty="0">
                          <a:solidFill>
                            <a:schemeClr val="dk1"/>
                          </a:solidFill>
                          <a:effectLst/>
                          <a:latin typeface="+mn-lt"/>
                          <a:ea typeface="+mn-ea"/>
                          <a:cs typeface="+mn-cs"/>
                        </a:rPr>
                        <a:t>TAF / TAC</a:t>
                      </a:r>
                      <a:r>
                        <a:rPr lang="en-GB" sz="1200" b="0" kern="1200" dirty="0">
                          <a:solidFill>
                            <a:schemeClr val="dk1"/>
                          </a:solidFill>
                          <a:effectLst/>
                          <a:latin typeface="+mn-lt"/>
                          <a:ea typeface="+mn-ea"/>
                          <a:cs typeface="+mn-cs"/>
                        </a:rPr>
                        <a:t> meetings organised as required</a:t>
                      </a:r>
                    </a:p>
                    <a:p>
                      <a:pPr marL="171450" lvl="0" indent="-171450">
                        <a:buFont typeface="Arial" panose="020B0604020202020204" pitchFamily="34" charset="0"/>
                        <a:buChar char="•"/>
                      </a:pPr>
                      <a:r>
                        <a:rPr lang="en-GB" sz="1200" b="0" kern="1200" dirty="0">
                          <a:solidFill>
                            <a:schemeClr val="dk1"/>
                          </a:solidFill>
                          <a:effectLst/>
                          <a:latin typeface="+mn-lt"/>
                          <a:ea typeface="+mn-ea"/>
                          <a:cs typeface="+mn-cs"/>
                        </a:rPr>
                        <a:t>Parent Induction evening</a:t>
                      </a:r>
                    </a:p>
                    <a:p>
                      <a:pPr marL="171450" lvl="0" indent="-171450">
                        <a:buFont typeface="Arial" panose="020B0604020202020204" pitchFamily="34" charset="0"/>
                        <a:buChar char="•"/>
                      </a:pPr>
                      <a:endParaRPr lang="en-GB" sz="1200" b="0" kern="1200" dirty="0">
                        <a:solidFill>
                          <a:schemeClr val="dk1"/>
                        </a:solidFill>
                        <a:effectLst/>
                        <a:latin typeface="+mn-lt"/>
                        <a:ea typeface="+mn-ea"/>
                        <a:cs typeface="+mn-cs"/>
                      </a:endParaRPr>
                    </a:p>
                  </a:txBody>
                  <a:tcPr>
                    <a:solidFill>
                      <a:schemeClr val="bg1"/>
                    </a:solidFill>
                  </a:tcPr>
                </a:tc>
                <a:extLst>
                  <a:ext uri="{0D108BD9-81ED-4DB2-BD59-A6C34878D82A}">
                    <a16:rowId xmlns:a16="http://schemas.microsoft.com/office/drawing/2014/main" val="736008957"/>
                  </a:ext>
                </a:extLst>
              </a:tr>
              <a:tr h="390370">
                <a:tc>
                  <a:txBody>
                    <a:bodyPr/>
                    <a:lstStyle/>
                    <a:p>
                      <a:r>
                        <a:rPr lang="en-GB" sz="1400" b="1" kern="1200" dirty="0">
                          <a:solidFill>
                            <a:schemeClr val="dk1"/>
                          </a:solidFill>
                          <a:effectLst/>
                          <a:latin typeface="+mn-lt"/>
                          <a:ea typeface="+mn-ea"/>
                          <a:cs typeface="+mn-cs"/>
                        </a:rPr>
                        <a:t>What training do staff at St Osmund’s have in SEND?</a:t>
                      </a:r>
                      <a:endParaRPr lang="en-GB" sz="1400" b="1" dirty="0">
                        <a:latin typeface="+mn-lt"/>
                      </a:endParaRPr>
                    </a:p>
                  </a:txBody>
                  <a:tcPr>
                    <a:solidFill>
                      <a:schemeClr val="accent1">
                        <a:lumMod val="20000"/>
                        <a:lumOff val="80000"/>
                      </a:schemeClr>
                    </a:solidFill>
                  </a:tcPr>
                </a:tc>
                <a:tc>
                  <a:txBody>
                    <a:bodyPr/>
                    <a:lstStyle/>
                    <a:p>
                      <a:pPr marL="285750" lvl="0" indent="-285750">
                        <a:buFont typeface="Arial" panose="020B0604020202020204" pitchFamily="34" charset="0"/>
                        <a:buChar char="•"/>
                      </a:pPr>
                      <a:r>
                        <a:rPr lang="en-GB" sz="1200" kern="1200" dirty="0">
                          <a:solidFill>
                            <a:schemeClr val="dk1"/>
                          </a:solidFill>
                          <a:effectLst/>
                          <a:latin typeface="+mn-lt"/>
                          <a:ea typeface="+mn-ea"/>
                          <a:cs typeface="+mn-cs"/>
                        </a:rPr>
                        <a:t>SENDCO - NASENCO qualification (University</a:t>
                      </a:r>
                      <a:r>
                        <a:rPr lang="en-GB" sz="1200" kern="1200" baseline="0" dirty="0">
                          <a:solidFill>
                            <a:schemeClr val="dk1"/>
                          </a:solidFill>
                          <a:effectLst/>
                          <a:latin typeface="+mn-lt"/>
                          <a:ea typeface="+mn-ea"/>
                          <a:cs typeface="+mn-cs"/>
                        </a:rPr>
                        <a:t> of Exeter</a:t>
                      </a:r>
                      <a:r>
                        <a:rPr lang="en-GB" sz="1200" kern="1200" dirty="0">
                          <a:solidFill>
                            <a:schemeClr val="dk1"/>
                          </a:solidFill>
                          <a:effectLst/>
                          <a:latin typeface="+mn-lt"/>
                          <a:ea typeface="+mn-ea"/>
                          <a:cs typeface="+mn-cs"/>
                        </a:rPr>
                        <a:t>, 2020)</a:t>
                      </a:r>
                    </a:p>
                    <a:p>
                      <a:pPr marL="285750" lvl="0" indent="-285750">
                        <a:buFont typeface="Arial" panose="020B0604020202020204" pitchFamily="34" charset="0"/>
                        <a:buChar char="•"/>
                      </a:pPr>
                      <a:r>
                        <a:rPr lang="en-GB" sz="1200" kern="1200" dirty="0">
                          <a:solidFill>
                            <a:schemeClr val="dk1"/>
                          </a:solidFill>
                          <a:effectLst/>
                          <a:latin typeface="+mn-lt"/>
                          <a:ea typeface="+mn-ea"/>
                          <a:cs typeface="+mn-cs"/>
                        </a:rPr>
                        <a:t>SEND Manager:</a:t>
                      </a:r>
                    </a:p>
                    <a:p>
                      <a:pPr marL="0" lvl="0" indent="0">
                        <a:buFont typeface="Arial" panose="020B0604020202020204" pitchFamily="34" charset="0"/>
                        <a:buNone/>
                      </a:pPr>
                      <a:r>
                        <a:rPr lang="en-GB" sz="1200" kern="1200" dirty="0">
                          <a:solidFill>
                            <a:schemeClr val="dk1"/>
                          </a:solidFill>
                          <a:effectLst/>
                          <a:latin typeface="+mn-lt"/>
                          <a:ea typeface="+mn-ea"/>
                          <a:cs typeface="+mn-cs"/>
                        </a:rPr>
                        <a:t>              OCR Level 7 Diploma – </a:t>
                      </a:r>
                      <a:r>
                        <a:rPr lang="en-GB" sz="1200" kern="1200" dirty="0" err="1">
                          <a:solidFill>
                            <a:schemeClr val="dk1"/>
                          </a:solidFill>
                          <a:effectLst/>
                          <a:latin typeface="+mn-lt"/>
                          <a:ea typeface="+mn-ea"/>
                          <a:cs typeface="+mn-cs"/>
                        </a:rPr>
                        <a:t>SpLD</a:t>
                      </a:r>
                      <a:r>
                        <a:rPr lang="en-GB" sz="1200" kern="1200" dirty="0">
                          <a:solidFill>
                            <a:schemeClr val="dk1"/>
                          </a:solidFill>
                          <a:effectLst/>
                          <a:latin typeface="+mn-lt"/>
                          <a:ea typeface="+mn-ea"/>
                          <a:cs typeface="+mn-cs"/>
                        </a:rPr>
                        <a:t> &amp; dyslexia</a:t>
                      </a:r>
                    </a:p>
                    <a:p>
                      <a:pPr marL="0" lvl="0" indent="0">
                        <a:buFont typeface="Arial" panose="020B0604020202020204" pitchFamily="34" charset="0"/>
                        <a:buNone/>
                      </a:pPr>
                      <a:r>
                        <a:rPr lang="en-GB" sz="1200" kern="1200" dirty="0">
                          <a:solidFill>
                            <a:schemeClr val="dk1"/>
                          </a:solidFill>
                          <a:effectLst/>
                          <a:latin typeface="+mn-lt"/>
                          <a:ea typeface="+mn-ea"/>
                          <a:cs typeface="+mn-cs"/>
                        </a:rPr>
                        <a:t>              Elkan Level 3 Speech &amp; Language</a:t>
                      </a:r>
                    </a:p>
                    <a:p>
                      <a:pPr marL="0" lvl="0" indent="0">
                        <a:buFont typeface="Arial" panose="020B0604020202020204" pitchFamily="34" charset="0"/>
                        <a:buNone/>
                      </a:pPr>
                      <a:r>
                        <a:rPr lang="en-GB" sz="1200" kern="1200" dirty="0">
                          <a:solidFill>
                            <a:schemeClr val="dk1"/>
                          </a:solidFill>
                          <a:effectLst/>
                          <a:latin typeface="+mn-lt"/>
                          <a:ea typeface="+mn-ea"/>
                          <a:cs typeface="+mn-cs"/>
                        </a:rPr>
                        <a:t>              Professional qualifications in autism, attachment, vision impairment, hearing </a:t>
                      </a:r>
                    </a:p>
                    <a:p>
                      <a:pPr marL="0" lvl="0" indent="0">
                        <a:buFont typeface="Arial" panose="020B0604020202020204" pitchFamily="34" charset="0"/>
                        <a:buNone/>
                      </a:pPr>
                      <a:r>
                        <a:rPr lang="en-GB" sz="1200" kern="1200" dirty="0">
                          <a:solidFill>
                            <a:schemeClr val="dk1"/>
                          </a:solidFill>
                          <a:effectLst/>
                          <a:latin typeface="+mn-lt"/>
                          <a:ea typeface="+mn-ea"/>
                          <a:cs typeface="+mn-cs"/>
                        </a:rPr>
                        <a:t>              impairment, ADHD</a:t>
                      </a:r>
                    </a:p>
                    <a:p>
                      <a:pPr marL="0" lvl="0" indent="0">
                        <a:buFont typeface="Arial" panose="020B0604020202020204" pitchFamily="34" charset="0"/>
                        <a:buNone/>
                      </a:pPr>
                      <a:r>
                        <a:rPr lang="en-GB" sz="1200" kern="1200" dirty="0">
                          <a:solidFill>
                            <a:schemeClr val="dk1"/>
                          </a:solidFill>
                          <a:effectLst/>
                          <a:latin typeface="+mn-lt"/>
                          <a:ea typeface="+mn-ea"/>
                          <a:cs typeface="+mn-cs"/>
                        </a:rPr>
                        <a:t>              ‘Person-centred review facilitator’</a:t>
                      </a:r>
                    </a:p>
                    <a:p>
                      <a:pPr marL="285750" lvl="0" indent="-285750">
                        <a:buFont typeface="Arial" panose="020B0604020202020204" pitchFamily="34" charset="0"/>
                        <a:buChar char="•"/>
                      </a:pPr>
                      <a:r>
                        <a:rPr lang="en-GB" sz="1200" kern="1200" dirty="0">
                          <a:solidFill>
                            <a:schemeClr val="dk1"/>
                          </a:solidFill>
                          <a:effectLst/>
                          <a:latin typeface="+mn-lt"/>
                          <a:ea typeface="+mn-ea"/>
                          <a:cs typeface="+mn-cs"/>
                        </a:rPr>
                        <a:t>16+ TAs with NVQ level 3 and above qualifications; some with specialisms</a:t>
                      </a:r>
                    </a:p>
                    <a:p>
                      <a:pPr marL="285750" lvl="0" indent="-285750">
                        <a:buFont typeface="Arial" panose="020B0604020202020204" pitchFamily="34" charset="0"/>
                        <a:buChar char="•"/>
                      </a:pPr>
                      <a:r>
                        <a:rPr lang="en-GB" sz="1200" kern="1200" dirty="0">
                          <a:solidFill>
                            <a:schemeClr val="dk1"/>
                          </a:solidFill>
                          <a:effectLst/>
                          <a:latin typeface="+mn-lt"/>
                          <a:ea typeface="+mn-ea"/>
                          <a:cs typeface="+mn-cs"/>
                        </a:rPr>
                        <a:t>Annual ‘DASP’ TA training day</a:t>
                      </a:r>
                    </a:p>
                    <a:p>
                      <a:pPr marL="285750" lvl="0" indent="-285750">
                        <a:buFont typeface="Arial" panose="020B0604020202020204" pitchFamily="34" charset="0"/>
                        <a:buChar char="•"/>
                      </a:pPr>
                      <a:r>
                        <a:rPr lang="en-GB" sz="1200" kern="1200" dirty="0">
                          <a:solidFill>
                            <a:schemeClr val="dk1"/>
                          </a:solidFill>
                          <a:effectLst/>
                          <a:latin typeface="+mn-lt"/>
                          <a:ea typeface="+mn-ea"/>
                          <a:cs typeface="+mn-cs"/>
                        </a:rPr>
                        <a:t>‘Attachment Friendly School’ training for all staff</a:t>
                      </a:r>
                    </a:p>
                    <a:p>
                      <a:pPr marL="285750" lvl="0" indent="-285750">
                        <a:buFont typeface="Arial" panose="020B0604020202020204" pitchFamily="34" charset="0"/>
                        <a:buChar char="•"/>
                      </a:pPr>
                      <a:r>
                        <a:rPr lang="en-GB" sz="1200" kern="1200" dirty="0">
                          <a:solidFill>
                            <a:schemeClr val="dk1"/>
                          </a:solidFill>
                          <a:effectLst/>
                          <a:latin typeface="+mn-lt"/>
                          <a:ea typeface="+mn-ea"/>
                          <a:cs typeface="+mn-cs"/>
                        </a:rPr>
                        <a:t>‘Trauma Awareness’ – 3 staff with Level 5 diploma</a:t>
                      </a:r>
                    </a:p>
                    <a:p>
                      <a:pPr marL="285750" indent="-285750">
                        <a:buFont typeface="Arial" panose="020B0604020202020204" pitchFamily="34" charset="0"/>
                        <a:buChar char="•"/>
                      </a:pPr>
                      <a:r>
                        <a:rPr lang="en-GB" sz="1200" kern="1200" dirty="0">
                          <a:solidFill>
                            <a:schemeClr val="dk1"/>
                          </a:solidFill>
                          <a:effectLst/>
                          <a:latin typeface="+mn-lt"/>
                          <a:ea typeface="+mn-ea"/>
                          <a:cs typeface="+mn-cs"/>
                        </a:rPr>
                        <a:t>Specialist expertise from external services including SENSS, VI, HI, SALT, OT and EP</a:t>
                      </a:r>
                    </a:p>
                    <a:p>
                      <a:pPr marL="285750" indent="-285750">
                        <a:buFont typeface="Arial" panose="020B0604020202020204" pitchFamily="34" charset="0"/>
                        <a:buChar char="•"/>
                      </a:pPr>
                      <a:r>
                        <a:rPr lang="en-GB" sz="1200" kern="1200" dirty="0">
                          <a:solidFill>
                            <a:schemeClr val="dk1"/>
                          </a:solidFill>
                          <a:effectLst/>
                          <a:latin typeface="+mn-lt"/>
                          <a:ea typeface="+mn-ea"/>
                          <a:cs typeface="+mn-cs"/>
                        </a:rPr>
                        <a:t>TA professional</a:t>
                      </a:r>
                      <a:r>
                        <a:rPr lang="en-GB" sz="1200" kern="1200" baseline="0" dirty="0">
                          <a:solidFill>
                            <a:schemeClr val="dk1"/>
                          </a:solidFill>
                          <a:effectLst/>
                          <a:latin typeface="+mn-lt"/>
                          <a:ea typeface="+mn-ea"/>
                          <a:cs typeface="+mn-cs"/>
                        </a:rPr>
                        <a:t> development programme linked to performance review</a:t>
                      </a:r>
                      <a:endParaRPr lang="en-GB" sz="1200" kern="1200" dirty="0">
                        <a:solidFill>
                          <a:schemeClr val="dk1"/>
                        </a:solidFill>
                        <a:effectLst/>
                        <a:latin typeface="+mn-lt"/>
                        <a:ea typeface="+mn-ea"/>
                        <a:cs typeface="+mn-cs"/>
                      </a:endParaRPr>
                    </a:p>
                    <a:p>
                      <a:pPr marL="285750" indent="-285750">
                        <a:buFont typeface="Arial" panose="020B0604020202020204" pitchFamily="34" charset="0"/>
                        <a:buChar char="•"/>
                      </a:pPr>
                      <a:endParaRPr lang="en-GB" sz="1200" kern="1200" dirty="0">
                        <a:solidFill>
                          <a:schemeClr val="dk1"/>
                        </a:solidFill>
                        <a:effectLst/>
                        <a:latin typeface="+mn-lt"/>
                        <a:ea typeface="+mn-ea"/>
                        <a:cs typeface="+mn-cs"/>
                      </a:endParaRPr>
                    </a:p>
                  </a:txBody>
                  <a:tcPr>
                    <a:solidFill>
                      <a:schemeClr val="accent1">
                        <a:lumMod val="20000"/>
                        <a:lumOff val="80000"/>
                      </a:schemeClr>
                    </a:solidFill>
                  </a:tcPr>
                </a:tc>
                <a:extLst>
                  <a:ext uri="{0D108BD9-81ED-4DB2-BD59-A6C34878D82A}">
                    <a16:rowId xmlns:a16="http://schemas.microsoft.com/office/drawing/2014/main" val="1033346099"/>
                  </a:ext>
                </a:extLst>
              </a:tr>
            </a:tbl>
          </a:graphicData>
        </a:graphic>
      </p:graphicFrame>
    </p:spTree>
    <p:extLst>
      <p:ext uri="{BB962C8B-B14F-4D97-AF65-F5344CB8AC3E}">
        <p14:creationId xmlns:p14="http://schemas.microsoft.com/office/powerpoint/2010/main" val="965719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6612626"/>
              </p:ext>
            </p:extLst>
          </p:nvPr>
        </p:nvGraphicFramePr>
        <p:xfrm>
          <a:off x="389021" y="494130"/>
          <a:ext cx="11421980" cy="4417695"/>
        </p:xfrm>
        <a:graphic>
          <a:graphicData uri="http://schemas.openxmlformats.org/drawingml/2006/table">
            <a:tbl>
              <a:tblPr firstRow="1" bandRow="1">
                <a:tableStyleId>{69CF1AB2-1976-4502-BF36-3FF5EA218861}</a:tableStyleId>
              </a:tblPr>
              <a:tblGrid>
                <a:gridCol w="5710990">
                  <a:extLst>
                    <a:ext uri="{9D8B030D-6E8A-4147-A177-3AD203B41FA5}">
                      <a16:colId xmlns:a16="http://schemas.microsoft.com/office/drawing/2014/main" val="3503996769"/>
                    </a:ext>
                  </a:extLst>
                </a:gridCol>
                <a:gridCol w="5710990">
                  <a:extLst>
                    <a:ext uri="{9D8B030D-6E8A-4147-A177-3AD203B41FA5}">
                      <a16:colId xmlns:a16="http://schemas.microsoft.com/office/drawing/2014/main" val="2754207878"/>
                    </a:ext>
                  </a:extLst>
                </a:gridCol>
              </a:tblGrid>
              <a:tr h="390370">
                <a:tc>
                  <a:txBody>
                    <a:bodyPr/>
                    <a:lstStyle/>
                    <a:p>
                      <a:pPr>
                        <a:lnSpc>
                          <a:spcPct val="115000"/>
                        </a:lnSpc>
                        <a:spcAft>
                          <a:spcPts val="0"/>
                        </a:spcAft>
                      </a:pPr>
                      <a:endParaRPr lang="en-GB" sz="1400" dirty="0">
                        <a:effectLst/>
                      </a:endParaRPr>
                    </a:p>
                    <a:p>
                      <a:pPr>
                        <a:lnSpc>
                          <a:spcPct val="115000"/>
                        </a:lnSpc>
                        <a:spcAft>
                          <a:spcPts val="0"/>
                        </a:spcAft>
                      </a:pPr>
                      <a:r>
                        <a:rPr lang="en-GB" sz="1400" dirty="0">
                          <a:effectLst/>
                        </a:rPr>
                        <a:t>Key members of staff at St Osmund’s Middle School</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Aft>
                          <a:spcPts val="0"/>
                        </a:spcAft>
                      </a:pPr>
                      <a:endParaRPr lang="en-GB" sz="1200" b="0" dirty="0">
                        <a:effectLst/>
                      </a:endParaRPr>
                    </a:p>
                    <a:p>
                      <a:pPr>
                        <a:lnSpc>
                          <a:spcPct val="115000"/>
                        </a:lnSpc>
                        <a:spcAft>
                          <a:spcPts val="0"/>
                        </a:spcAft>
                      </a:pPr>
                      <a:r>
                        <a:rPr lang="en-GB" sz="1200" b="0" dirty="0">
                          <a:effectLst/>
                        </a:rPr>
                        <a:t>Mr</a:t>
                      </a:r>
                      <a:r>
                        <a:rPr lang="en-GB" sz="1200" b="0" baseline="0" dirty="0">
                          <a:effectLst/>
                        </a:rPr>
                        <a:t> G Biddle</a:t>
                      </a:r>
                      <a:r>
                        <a:rPr lang="en-GB" sz="1200" b="0" dirty="0">
                          <a:effectLst/>
                        </a:rPr>
                        <a:t> – Head of School and</a:t>
                      </a:r>
                      <a:r>
                        <a:rPr lang="en-GB" sz="1200" b="0" baseline="0" dirty="0">
                          <a:effectLst/>
                        </a:rPr>
                        <a:t> </a:t>
                      </a:r>
                      <a:r>
                        <a:rPr lang="en-GB" sz="1200" b="0" dirty="0">
                          <a:effectLst/>
                        </a:rPr>
                        <a:t>Deputy DSL</a:t>
                      </a:r>
                    </a:p>
                    <a:p>
                      <a:pPr>
                        <a:lnSpc>
                          <a:spcPct val="115000"/>
                        </a:lnSpc>
                        <a:spcAft>
                          <a:spcPts val="0"/>
                        </a:spcAft>
                      </a:pPr>
                      <a:r>
                        <a:rPr lang="en-GB" sz="1200" b="0" dirty="0">
                          <a:effectLst/>
                        </a:rPr>
                        <a:t>Mr S Beet - Deputy Headteacher and Deputy DSL</a:t>
                      </a:r>
                    </a:p>
                    <a:p>
                      <a:pPr>
                        <a:lnSpc>
                          <a:spcPct val="115000"/>
                        </a:lnSpc>
                        <a:spcAft>
                          <a:spcPts val="0"/>
                        </a:spcAft>
                      </a:pPr>
                      <a:r>
                        <a:rPr lang="en-US" sz="1200" b="0" dirty="0" err="1">
                          <a:effectLst/>
                        </a:rPr>
                        <a:t>Mrs</a:t>
                      </a:r>
                      <a:r>
                        <a:rPr lang="en-US" sz="1200" b="0" dirty="0">
                          <a:effectLst/>
                        </a:rPr>
                        <a:t> C Carter-Miles – Assistant</a:t>
                      </a:r>
                      <a:r>
                        <a:rPr lang="en-US" sz="1200" b="0" baseline="0" dirty="0">
                          <a:effectLst/>
                        </a:rPr>
                        <a:t> </a:t>
                      </a:r>
                      <a:r>
                        <a:rPr lang="en-US" sz="1200" b="0" baseline="0" dirty="0" err="1">
                          <a:effectLst/>
                        </a:rPr>
                        <a:t>Headteacher</a:t>
                      </a:r>
                      <a:r>
                        <a:rPr lang="en-US" sz="1200" b="0" baseline="0" dirty="0">
                          <a:effectLst/>
                        </a:rPr>
                        <a:t> &amp; </a:t>
                      </a:r>
                      <a:r>
                        <a:rPr lang="en-US" sz="1200" b="0" dirty="0" err="1">
                          <a:effectLst/>
                        </a:rPr>
                        <a:t>SENDCo</a:t>
                      </a:r>
                      <a:r>
                        <a:rPr lang="en-US" sz="1200" b="0" dirty="0">
                          <a:effectLst/>
                        </a:rPr>
                        <a:t> (ccarter-miles@stosmunds.dorset.sch.uk)</a:t>
                      </a:r>
                      <a:endParaRPr lang="en-GB" sz="1200" b="0" dirty="0">
                        <a:effectLst/>
                      </a:endParaRPr>
                    </a:p>
                    <a:p>
                      <a:pPr>
                        <a:lnSpc>
                          <a:spcPct val="115000"/>
                        </a:lnSpc>
                        <a:spcAft>
                          <a:spcPts val="0"/>
                        </a:spcAft>
                      </a:pPr>
                      <a:r>
                        <a:rPr lang="en-GB" sz="1200" b="0" dirty="0">
                          <a:effectLst/>
                        </a:rPr>
                        <a:t>Ms A Dipple - SEND Manager </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1200" b="0" dirty="0">
                          <a:effectLst/>
                        </a:rPr>
                        <a:t>Miss A Burgess – Learning Mentor (The</a:t>
                      </a:r>
                      <a:r>
                        <a:rPr lang="en-GB" sz="1200" b="0" baseline="0" dirty="0">
                          <a:effectLst/>
                        </a:rPr>
                        <a:t> Study)</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200" b="0" dirty="0" err="1">
                          <a:effectLst/>
                        </a:rPr>
                        <a:t>Mrs</a:t>
                      </a:r>
                      <a:r>
                        <a:rPr lang="en-US" sz="1200" b="0" dirty="0">
                          <a:effectLst/>
                        </a:rPr>
                        <a:t> C</a:t>
                      </a:r>
                      <a:r>
                        <a:rPr lang="en-US" sz="1200" b="0" baseline="0" dirty="0">
                          <a:effectLst/>
                        </a:rPr>
                        <a:t> Davies – DSL</a:t>
                      </a:r>
                      <a:endParaRPr lang="en-GB" sz="1200" b="0" dirty="0">
                        <a:effectLst/>
                      </a:endParaRPr>
                    </a:p>
                    <a:p>
                      <a:pPr>
                        <a:lnSpc>
                          <a:spcPct val="115000"/>
                        </a:lnSpc>
                        <a:spcAft>
                          <a:spcPts val="0"/>
                        </a:spcAft>
                      </a:pPr>
                      <a:r>
                        <a:rPr lang="en-GB" sz="1200" b="0" dirty="0">
                          <a:effectLst/>
                        </a:rPr>
                        <a:t>Mrs J</a:t>
                      </a:r>
                      <a:r>
                        <a:rPr lang="en-GB" sz="1200" b="0" baseline="0" dirty="0">
                          <a:effectLst/>
                        </a:rPr>
                        <a:t> </a:t>
                      </a:r>
                      <a:r>
                        <a:rPr lang="en-GB" sz="1200" b="0" baseline="0" dirty="0" err="1">
                          <a:effectLst/>
                        </a:rPr>
                        <a:t>Viney</a:t>
                      </a:r>
                      <a:r>
                        <a:rPr lang="en-GB" sz="1200" b="0" dirty="0">
                          <a:effectLst/>
                        </a:rPr>
                        <a:t> - SEND Link Governor</a:t>
                      </a:r>
                    </a:p>
                    <a:p>
                      <a:pPr>
                        <a:lnSpc>
                          <a:spcPct val="115000"/>
                        </a:lnSpc>
                        <a:spcAft>
                          <a:spcPts val="0"/>
                        </a:spcAft>
                      </a:pPr>
                      <a:endParaRPr lang="en-GB" sz="11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1478740260"/>
                  </a:ext>
                </a:extLst>
              </a:tr>
              <a:tr h="425764">
                <a:tc>
                  <a:txBody>
                    <a:bodyPr/>
                    <a:lstStyle/>
                    <a:p>
                      <a:pPr>
                        <a:lnSpc>
                          <a:spcPct val="115000"/>
                        </a:lnSpc>
                        <a:spcAft>
                          <a:spcPts val="0"/>
                        </a:spcAft>
                      </a:pPr>
                      <a:endParaRPr lang="en-GB" sz="1400" b="1" dirty="0">
                        <a:effectLst/>
                      </a:endParaRPr>
                    </a:p>
                    <a:p>
                      <a:pPr>
                        <a:lnSpc>
                          <a:spcPct val="115000"/>
                        </a:lnSpc>
                        <a:spcAft>
                          <a:spcPts val="0"/>
                        </a:spcAft>
                      </a:pPr>
                      <a:r>
                        <a:rPr lang="en-GB" sz="1400" b="1" dirty="0">
                          <a:effectLst/>
                        </a:rPr>
                        <a:t>St Osmund’s SEND Local Offer</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nSpc>
                          <a:spcPct val="115000"/>
                        </a:lnSpc>
                        <a:spcAft>
                          <a:spcPts val="0"/>
                        </a:spcAft>
                      </a:pPr>
                      <a:endParaRPr lang="en-GB" sz="1200" dirty="0">
                        <a:effectLst/>
                      </a:endParaRPr>
                    </a:p>
                    <a:p>
                      <a:pPr>
                        <a:lnSpc>
                          <a:spcPct val="115000"/>
                        </a:lnSpc>
                        <a:spcAft>
                          <a:spcPts val="0"/>
                        </a:spcAft>
                      </a:pPr>
                      <a:r>
                        <a:rPr lang="en-GB" sz="1200" dirty="0">
                          <a:effectLst/>
                        </a:rPr>
                        <a:t>Published at </a:t>
                      </a:r>
                      <a:r>
                        <a:rPr lang="en-GB" sz="1200" u="sng" dirty="0">
                          <a:effectLst/>
                          <a:hlinkClick r:id="rId2"/>
                        </a:rPr>
                        <a:t>https://www.dorsetcouncil.gov.uk/children-families/sen-and-disability-local-offer/dorsets-local-offer</a:t>
                      </a:r>
                      <a:endParaRPr lang="en-GB" sz="1200" u="sng" dirty="0">
                        <a:effectLst/>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704237407"/>
                  </a:ext>
                </a:extLst>
              </a:tr>
              <a:tr h="390370">
                <a:tc>
                  <a:txBody>
                    <a:bodyPr/>
                    <a:lstStyle/>
                    <a:p>
                      <a:pPr>
                        <a:lnSpc>
                          <a:spcPct val="115000"/>
                        </a:lnSpc>
                        <a:spcAft>
                          <a:spcPts val="0"/>
                        </a:spcAft>
                      </a:pPr>
                      <a:endParaRPr lang="en-GB" sz="1400" b="1" dirty="0">
                        <a:effectLst/>
                      </a:endParaRPr>
                    </a:p>
                    <a:p>
                      <a:pPr>
                        <a:lnSpc>
                          <a:spcPct val="115000"/>
                        </a:lnSpc>
                        <a:spcAft>
                          <a:spcPts val="0"/>
                        </a:spcAft>
                      </a:pPr>
                      <a:r>
                        <a:rPr lang="en-GB" sz="1400" b="1" dirty="0">
                          <a:effectLst/>
                        </a:rPr>
                        <a:t>Complaints</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tc>
                  <a:txBody>
                    <a:bodyPr/>
                    <a:lstStyle/>
                    <a:p>
                      <a:pPr>
                        <a:lnSpc>
                          <a:spcPct val="115000"/>
                        </a:lnSpc>
                        <a:spcAft>
                          <a:spcPts val="0"/>
                        </a:spcAft>
                      </a:pPr>
                      <a:endParaRPr lang="en-GB" sz="1100" dirty="0">
                        <a:effectLst/>
                      </a:endParaRPr>
                    </a:p>
                    <a:p>
                      <a:pPr>
                        <a:lnSpc>
                          <a:spcPct val="115000"/>
                        </a:lnSpc>
                        <a:spcAft>
                          <a:spcPts val="0"/>
                        </a:spcAft>
                      </a:pPr>
                      <a:r>
                        <a:rPr lang="en-GB" sz="1100" dirty="0">
                          <a:effectLst/>
                        </a:rPr>
                        <a:t>The complaints policy is published on the school website.</a:t>
                      </a:r>
                    </a:p>
                    <a:p>
                      <a:pPr>
                        <a:lnSpc>
                          <a:spcPct val="115000"/>
                        </a:lnSpc>
                        <a:spcAft>
                          <a:spcPts val="0"/>
                        </a:spcAft>
                      </a:pPr>
                      <a:r>
                        <a:rPr lang="en-GB" sz="1100" dirty="0">
                          <a:effectLst/>
                        </a:rPr>
                        <a:t>It is hoped that all situations of concern can be resolved quickly through discussion and early action. Please do not hesitate to contact the </a:t>
                      </a:r>
                      <a:r>
                        <a:rPr lang="en-GB" sz="1100" dirty="0" err="1">
                          <a:effectLst/>
                        </a:rPr>
                        <a:t>SENDCo</a:t>
                      </a:r>
                      <a:r>
                        <a:rPr lang="en-GB" sz="1100" dirty="0">
                          <a:effectLst/>
                        </a:rPr>
                        <a:t> by phone or email as below:</a:t>
                      </a:r>
                    </a:p>
                    <a:p>
                      <a:pPr>
                        <a:lnSpc>
                          <a:spcPct val="115000"/>
                        </a:lnSpc>
                        <a:spcAft>
                          <a:spcPts val="0"/>
                        </a:spcAft>
                      </a:pPr>
                      <a:endParaRPr lang="en-GB" sz="1100" dirty="0">
                        <a:effectLst/>
                      </a:endParaRPr>
                    </a:p>
                    <a:p>
                      <a:pPr>
                        <a:lnSpc>
                          <a:spcPct val="115000"/>
                        </a:lnSpc>
                        <a:spcAft>
                          <a:spcPts val="0"/>
                        </a:spcAft>
                      </a:pPr>
                      <a:r>
                        <a:rPr lang="en-GB" sz="1100" u="sng" dirty="0">
                          <a:effectLst/>
                          <a:hlinkClick r:id="rId3"/>
                        </a:rPr>
                        <a:t>Ccarter-miles@stosmunds.wessex</a:t>
                      </a:r>
                      <a:r>
                        <a:rPr lang="en-GB" sz="1100" u="sng">
                          <a:effectLst/>
                          <a:hlinkClick r:id="rId3"/>
                        </a:rPr>
                        <a:t>.ac</a:t>
                      </a:r>
                      <a:endParaRPr lang="en-GB" sz="1100" u="sng">
                        <a:effectLst/>
                      </a:endParaRPr>
                    </a:p>
                    <a:p>
                      <a:pPr>
                        <a:lnSpc>
                          <a:spcPct val="115000"/>
                        </a:lnSpc>
                        <a:spcAft>
                          <a:spcPts val="0"/>
                        </a:spcAft>
                      </a:pPr>
                      <a:endParaRPr lang="en-GB" sz="1100" u="sng" dirty="0">
                        <a:effectLst/>
                      </a:endParaRPr>
                    </a:p>
                    <a:p>
                      <a:pP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val="3078959515"/>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402762436"/>
              </p:ext>
            </p:extLst>
          </p:nvPr>
        </p:nvGraphicFramePr>
        <p:xfrm>
          <a:off x="389021" y="4719039"/>
          <a:ext cx="11421980" cy="618617"/>
        </p:xfrm>
        <a:graphic>
          <a:graphicData uri="http://schemas.openxmlformats.org/drawingml/2006/table">
            <a:tbl>
              <a:tblPr firstRow="1" bandRow="1">
                <a:tableStyleId>{69CF1AB2-1976-4502-BF36-3FF5EA218861}</a:tableStyleId>
              </a:tblPr>
              <a:tblGrid>
                <a:gridCol w="5710990">
                  <a:extLst>
                    <a:ext uri="{9D8B030D-6E8A-4147-A177-3AD203B41FA5}">
                      <a16:colId xmlns:a16="http://schemas.microsoft.com/office/drawing/2014/main" val="2076763093"/>
                    </a:ext>
                  </a:extLst>
                </a:gridCol>
                <a:gridCol w="5710990">
                  <a:extLst>
                    <a:ext uri="{9D8B030D-6E8A-4147-A177-3AD203B41FA5}">
                      <a16:colId xmlns:a16="http://schemas.microsoft.com/office/drawing/2014/main" val="3286065754"/>
                    </a:ext>
                  </a:extLst>
                </a:gridCol>
              </a:tblGrid>
              <a:tr h="425764">
                <a:tc>
                  <a:txBody>
                    <a:bodyPr/>
                    <a:lstStyle/>
                    <a:p>
                      <a:pPr>
                        <a:lnSpc>
                          <a:spcPct val="115000"/>
                        </a:lnSpc>
                        <a:spcAft>
                          <a:spcPts val="0"/>
                        </a:spcAft>
                      </a:pPr>
                      <a:endParaRPr lang="en-GB" sz="1400" dirty="0">
                        <a:effectLst/>
                      </a:endParaRPr>
                    </a:p>
                    <a:p>
                      <a:pPr>
                        <a:lnSpc>
                          <a:spcPct val="115000"/>
                        </a:lnSpc>
                        <a:spcAft>
                          <a:spcPts val="0"/>
                        </a:spcAft>
                      </a:pPr>
                      <a:r>
                        <a:rPr lang="en-GB" sz="1400" dirty="0">
                          <a:effectLst/>
                        </a:rPr>
                        <a:t>Impartial</a:t>
                      </a:r>
                      <a:r>
                        <a:rPr lang="en-GB" sz="1400" baseline="0" dirty="0">
                          <a:effectLst/>
                        </a:rPr>
                        <a:t> information, advice and support</a:t>
                      </a:r>
                      <a:endParaRPr lang="en-GB"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tc>
                  <a:txBody>
                    <a:bodyPr/>
                    <a:lstStyle/>
                    <a:p>
                      <a:pPr>
                        <a:lnSpc>
                          <a:spcPct val="115000"/>
                        </a:lnSpc>
                        <a:spcAft>
                          <a:spcPts val="0"/>
                        </a:spcAft>
                      </a:pPr>
                      <a:endParaRPr lang="en-US" sz="1200" b="0" dirty="0">
                        <a:effectLst/>
                        <a:latin typeface="+mn-lt"/>
                        <a:ea typeface="+mn-ea"/>
                        <a:cs typeface="+mn-cs"/>
                      </a:endParaRPr>
                    </a:p>
                    <a:p>
                      <a:pPr>
                        <a:lnSpc>
                          <a:spcPct val="115000"/>
                        </a:lnSpc>
                        <a:spcAft>
                          <a:spcPts val="0"/>
                        </a:spcAft>
                      </a:pPr>
                      <a:r>
                        <a:rPr lang="en-US" sz="1200" b="0" dirty="0">
                          <a:effectLst/>
                          <a:latin typeface="+mn-lt"/>
                          <a:ea typeface="+mn-ea"/>
                          <a:cs typeface="+mn-cs"/>
                          <a:hlinkClick r:id="rId4"/>
                        </a:rPr>
                        <a:t>www.dorset</a:t>
                      </a:r>
                      <a:r>
                        <a:rPr lang="en-US" sz="1200" b="0" baseline="0" dirty="0">
                          <a:effectLst/>
                          <a:latin typeface="+mn-lt"/>
                          <a:ea typeface="+mn-ea"/>
                          <a:cs typeface="+mn-cs"/>
                          <a:hlinkClick r:id="rId4"/>
                        </a:rPr>
                        <a:t>sendiass.co.uk</a:t>
                      </a:r>
                      <a:endParaRPr lang="en-US" sz="1200" b="0" baseline="0" dirty="0">
                        <a:effectLst/>
                        <a:latin typeface="+mn-lt"/>
                        <a:ea typeface="+mn-ea"/>
                        <a:cs typeface="+mn-cs"/>
                      </a:endParaRPr>
                    </a:p>
                    <a:p>
                      <a:pPr>
                        <a:lnSpc>
                          <a:spcPct val="115000"/>
                        </a:lnSpc>
                        <a:spcAft>
                          <a:spcPts val="0"/>
                        </a:spcAft>
                      </a:pPr>
                      <a:endParaRPr lang="en-GB" sz="1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20000"/>
                        <a:lumOff val="80000"/>
                      </a:schemeClr>
                    </a:solidFill>
                  </a:tcPr>
                </a:tc>
                <a:extLst>
                  <a:ext uri="{0D108BD9-81ED-4DB2-BD59-A6C34878D82A}">
                    <a16:rowId xmlns:a16="http://schemas.microsoft.com/office/drawing/2014/main" val="4074662937"/>
                  </a:ext>
                </a:extLst>
              </a:tr>
            </a:tbl>
          </a:graphicData>
        </a:graphic>
      </p:graphicFrame>
    </p:spTree>
    <p:extLst>
      <p:ext uri="{BB962C8B-B14F-4D97-AF65-F5344CB8AC3E}">
        <p14:creationId xmlns:p14="http://schemas.microsoft.com/office/powerpoint/2010/main" val="3914829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34020" y="1599078"/>
            <a:ext cx="11543655" cy="2561172"/>
          </a:xfrm>
          <a:prstGeom prst="rect">
            <a:avLst/>
          </a:prstGeom>
        </p:spPr>
      </p:pic>
    </p:spTree>
    <p:extLst>
      <p:ext uri="{BB962C8B-B14F-4D97-AF65-F5344CB8AC3E}">
        <p14:creationId xmlns:p14="http://schemas.microsoft.com/office/powerpoint/2010/main" val="3756758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822098533"/>
              </p:ext>
            </p:extLst>
          </p:nvPr>
        </p:nvGraphicFramePr>
        <p:xfrm>
          <a:off x="657726" y="312822"/>
          <a:ext cx="10547686" cy="4899660"/>
        </p:xfrm>
        <a:graphic>
          <a:graphicData uri="http://schemas.openxmlformats.org/drawingml/2006/table">
            <a:tbl>
              <a:tblPr firstRow="1" firstCol="1" bandRow="1">
                <a:tableStyleId>{BC89EF96-8CEA-46FF-86C4-4CE0E7609802}</a:tableStyleId>
              </a:tblPr>
              <a:tblGrid>
                <a:gridCol w="1180156">
                  <a:extLst>
                    <a:ext uri="{9D8B030D-6E8A-4147-A177-3AD203B41FA5}">
                      <a16:colId xmlns:a16="http://schemas.microsoft.com/office/drawing/2014/main" val="1001429196"/>
                    </a:ext>
                  </a:extLst>
                </a:gridCol>
                <a:gridCol w="3540300">
                  <a:extLst>
                    <a:ext uri="{9D8B030D-6E8A-4147-A177-3AD203B41FA5}">
                      <a16:colId xmlns:a16="http://schemas.microsoft.com/office/drawing/2014/main" val="3417703113"/>
                    </a:ext>
                  </a:extLst>
                </a:gridCol>
                <a:gridCol w="5827230">
                  <a:extLst>
                    <a:ext uri="{9D8B030D-6E8A-4147-A177-3AD203B41FA5}">
                      <a16:colId xmlns:a16="http://schemas.microsoft.com/office/drawing/2014/main" val="2439615955"/>
                    </a:ext>
                  </a:extLst>
                </a:gridCol>
              </a:tblGrid>
              <a:tr h="102866">
                <a:tc>
                  <a:txBody>
                    <a:bodyPr/>
                    <a:lstStyle/>
                    <a:p>
                      <a:pPr>
                        <a:lnSpc>
                          <a:spcPct val="115000"/>
                        </a:lnSpc>
                        <a:spcAft>
                          <a:spcPts val="0"/>
                        </a:spcAft>
                      </a:pPr>
                      <a:r>
                        <a:rPr lang="en-GB" sz="1200" dirty="0">
                          <a:effectLst/>
                        </a:rPr>
                        <a:t>Acronym</a:t>
                      </a:r>
                      <a:endParaRPr lang="en-GB" sz="1200" b="1"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Stands for…</a:t>
                      </a:r>
                      <a:endParaRPr lang="en-GB" sz="1200" b="1">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Means…</a:t>
                      </a:r>
                      <a:endParaRPr lang="en-GB" sz="1200" b="1"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3832193567"/>
                  </a:ext>
                </a:extLst>
              </a:tr>
              <a:tr h="205734">
                <a:tc>
                  <a:txBody>
                    <a:bodyPr/>
                    <a:lstStyle/>
                    <a:p>
                      <a:pPr>
                        <a:lnSpc>
                          <a:spcPct val="115000"/>
                        </a:lnSpc>
                        <a:spcAft>
                          <a:spcPts val="0"/>
                        </a:spcAft>
                      </a:pPr>
                      <a:r>
                        <a:rPr lang="en-GB" sz="1200" dirty="0">
                          <a:effectLst/>
                        </a:rPr>
                        <a:t>CAMHS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Child and Adolescent Mental Health Service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Medical professionals who work with schools and families to identify and work with children with a mental health issue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683824410"/>
                  </a:ext>
                </a:extLst>
              </a:tr>
              <a:tr h="205734">
                <a:tc>
                  <a:txBody>
                    <a:bodyPr/>
                    <a:lstStyle/>
                    <a:p>
                      <a:pPr>
                        <a:lnSpc>
                          <a:spcPct val="115000"/>
                        </a:lnSpc>
                        <a:spcAft>
                          <a:spcPts val="0"/>
                        </a:spcAft>
                      </a:pPr>
                      <a:r>
                        <a:rPr lang="en-GB" sz="1200">
                          <a:effectLst/>
                        </a:rPr>
                        <a:t>COP</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Code of Practice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The legal document which outlines how students with SEND from 0-25 should be supported in their journey through school</a:t>
                      </a:r>
                      <a:endParaRPr lang="en-GB" sz="120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859635086"/>
                  </a:ext>
                </a:extLst>
              </a:tr>
              <a:tr h="102866">
                <a:tc>
                  <a:txBody>
                    <a:bodyPr/>
                    <a:lstStyle/>
                    <a:p>
                      <a:pPr>
                        <a:lnSpc>
                          <a:spcPct val="115000"/>
                        </a:lnSpc>
                        <a:spcAft>
                          <a:spcPts val="0"/>
                        </a:spcAft>
                      </a:pPr>
                      <a:r>
                        <a:rPr lang="en-GB" sz="1200">
                          <a:effectLst/>
                        </a:rPr>
                        <a:t>CYP</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Child or Young Person</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Used in the COP; child referring to age under 16 years old</a:t>
                      </a:r>
                      <a:endParaRPr lang="en-GB" sz="120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857347074"/>
                  </a:ext>
                </a:extLst>
              </a:tr>
              <a:tr h="205734">
                <a:tc>
                  <a:txBody>
                    <a:bodyPr/>
                    <a:lstStyle/>
                    <a:p>
                      <a:pPr>
                        <a:lnSpc>
                          <a:spcPct val="115000"/>
                        </a:lnSpc>
                        <a:spcAft>
                          <a:spcPts val="0"/>
                        </a:spcAft>
                      </a:pPr>
                      <a:r>
                        <a:rPr lang="en-GB" sz="1200">
                          <a:effectLst/>
                        </a:rPr>
                        <a:t>DSL</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Designated Safeguarding Lead</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Member of staff with Level 3 qualification who leads safeguarding within an educational establishment</a:t>
                      </a:r>
                      <a:endParaRPr lang="en-GB" sz="120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805883973"/>
                  </a:ext>
                </a:extLst>
              </a:tr>
              <a:tr h="205734">
                <a:tc>
                  <a:txBody>
                    <a:bodyPr/>
                    <a:lstStyle/>
                    <a:p>
                      <a:pPr>
                        <a:lnSpc>
                          <a:spcPct val="115000"/>
                        </a:lnSpc>
                        <a:spcAft>
                          <a:spcPts val="0"/>
                        </a:spcAft>
                      </a:pPr>
                      <a:r>
                        <a:rPr lang="en-GB" sz="1200">
                          <a:effectLst/>
                        </a:rPr>
                        <a:t>EHCP</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Education, Health and Care Plan</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The modern replacement for an ‘Educational Statement’ – a legal requirement for SEND support through to age 25</a:t>
                      </a:r>
                      <a:endParaRPr lang="en-GB" sz="120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4248328292"/>
                  </a:ext>
                </a:extLst>
              </a:tr>
              <a:tr h="205734">
                <a:tc>
                  <a:txBody>
                    <a:bodyPr/>
                    <a:lstStyle/>
                    <a:p>
                      <a:pPr>
                        <a:lnSpc>
                          <a:spcPct val="115000"/>
                        </a:lnSpc>
                        <a:spcAft>
                          <a:spcPts val="0"/>
                        </a:spcAft>
                      </a:pPr>
                      <a:r>
                        <a:rPr lang="en-GB" sz="1200">
                          <a:effectLst/>
                        </a:rPr>
                        <a:t>EP</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Educational Psychologist</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A professional who helps parents and teachers to understand and manage the learning and / or behaviour of a child</a:t>
                      </a:r>
                      <a:endParaRPr lang="en-GB" sz="120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3833528457"/>
                  </a:ext>
                </a:extLst>
              </a:tr>
              <a:tr h="205734">
                <a:tc>
                  <a:txBody>
                    <a:bodyPr/>
                    <a:lstStyle/>
                    <a:p>
                      <a:pPr>
                        <a:lnSpc>
                          <a:spcPct val="115000"/>
                        </a:lnSpc>
                        <a:spcAft>
                          <a:spcPts val="0"/>
                        </a:spcAft>
                      </a:pPr>
                      <a:r>
                        <a:rPr lang="en-GB" sz="1200">
                          <a:effectLst/>
                        </a:rPr>
                        <a:t>ELSA</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Emotional Literacy Support Assistant</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An experienced Teaching Assistant or support staff trained, monitored and supported by an EP to deliver 1:1 emotional support</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547839324"/>
                  </a:ext>
                </a:extLst>
              </a:tr>
              <a:tr h="411465">
                <a:tc>
                  <a:txBody>
                    <a:bodyPr/>
                    <a:lstStyle/>
                    <a:p>
                      <a:pPr>
                        <a:lnSpc>
                          <a:spcPct val="115000"/>
                        </a:lnSpc>
                        <a:spcAft>
                          <a:spcPts val="0"/>
                        </a:spcAft>
                      </a:pPr>
                      <a:r>
                        <a:rPr lang="en-GB" sz="1200">
                          <a:effectLst/>
                        </a:rPr>
                        <a:t>FPZ</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Family Partnership Zone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Family Partnership Zone is a geographical area of Dorset where people come together to help and support children, young people and their families with any aspect of family life. This is the early help provision below social services input</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307596976"/>
                  </a:ext>
                </a:extLst>
              </a:tr>
              <a:tr h="308599">
                <a:tc>
                  <a:txBody>
                    <a:bodyPr/>
                    <a:lstStyle/>
                    <a:p>
                      <a:pPr>
                        <a:lnSpc>
                          <a:spcPct val="115000"/>
                        </a:lnSpc>
                        <a:spcAft>
                          <a:spcPts val="0"/>
                        </a:spcAft>
                      </a:pPr>
                      <a:r>
                        <a:rPr lang="en-GB" sz="1200">
                          <a:effectLst/>
                        </a:rPr>
                        <a:t>HI</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Hearing Impaired</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Deaf, hearing impairment and hard of hearing refer to those who have none to some hearing, are able or unable to use it for speech and language development, as well as communication purposes.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3752639087"/>
                  </a:ext>
                </a:extLst>
              </a:tr>
              <a:tr h="308599">
                <a:tc>
                  <a:txBody>
                    <a:bodyPr/>
                    <a:lstStyle/>
                    <a:p>
                      <a:pPr>
                        <a:lnSpc>
                          <a:spcPct val="115000"/>
                        </a:lnSpc>
                        <a:spcAft>
                          <a:spcPts val="0"/>
                        </a:spcAft>
                      </a:pPr>
                      <a:r>
                        <a:rPr lang="en-GB" sz="1200">
                          <a:effectLst/>
                        </a:rPr>
                        <a:t>MLD</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Moderate Learning Difficulties</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Pupils with moderate learning difficulties have much greater difficulty than their peers in acquiring basic literacy and numeracy skills and in understanding concepts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726936195"/>
                  </a:ext>
                </a:extLst>
              </a:tr>
              <a:tr h="308599">
                <a:tc>
                  <a:txBody>
                    <a:bodyPr/>
                    <a:lstStyle/>
                    <a:p>
                      <a:pPr>
                        <a:lnSpc>
                          <a:spcPct val="115000"/>
                        </a:lnSpc>
                        <a:spcAft>
                          <a:spcPts val="0"/>
                        </a:spcAft>
                      </a:pPr>
                      <a:r>
                        <a:rPr lang="en-GB" sz="1200">
                          <a:effectLst/>
                        </a:rPr>
                        <a:t>MSI</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Multi-Sensory Impairment</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condition which causes difficulties with both sight and hearing. Many children also face other challenges, such as medical conditions or physical disabilities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760677515"/>
                  </a:ext>
                </a:extLst>
              </a:tr>
            </a:tbl>
          </a:graphicData>
        </a:graphic>
      </p:graphicFrame>
    </p:spTree>
    <p:extLst>
      <p:ext uri="{BB962C8B-B14F-4D97-AF65-F5344CB8AC3E}">
        <p14:creationId xmlns:p14="http://schemas.microsoft.com/office/powerpoint/2010/main" val="1537646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65742715"/>
              </p:ext>
            </p:extLst>
          </p:nvPr>
        </p:nvGraphicFramePr>
        <p:xfrm>
          <a:off x="701842" y="341730"/>
          <a:ext cx="10547686" cy="5526018"/>
        </p:xfrm>
        <a:graphic>
          <a:graphicData uri="http://schemas.openxmlformats.org/drawingml/2006/table">
            <a:tbl>
              <a:tblPr firstRow="1" firstCol="1" bandRow="1">
                <a:tableStyleId>{BC89EF96-8CEA-46FF-86C4-4CE0E7609802}</a:tableStyleId>
              </a:tblPr>
              <a:tblGrid>
                <a:gridCol w="1180156">
                  <a:extLst>
                    <a:ext uri="{9D8B030D-6E8A-4147-A177-3AD203B41FA5}">
                      <a16:colId xmlns:a16="http://schemas.microsoft.com/office/drawing/2014/main" val="408892953"/>
                    </a:ext>
                  </a:extLst>
                </a:gridCol>
                <a:gridCol w="3540300">
                  <a:extLst>
                    <a:ext uri="{9D8B030D-6E8A-4147-A177-3AD203B41FA5}">
                      <a16:colId xmlns:a16="http://schemas.microsoft.com/office/drawing/2014/main" val="1074721488"/>
                    </a:ext>
                  </a:extLst>
                </a:gridCol>
                <a:gridCol w="5827230">
                  <a:extLst>
                    <a:ext uri="{9D8B030D-6E8A-4147-A177-3AD203B41FA5}">
                      <a16:colId xmlns:a16="http://schemas.microsoft.com/office/drawing/2014/main" val="3817881045"/>
                    </a:ext>
                  </a:extLst>
                </a:gridCol>
              </a:tblGrid>
              <a:tr h="205734">
                <a:tc>
                  <a:txBody>
                    <a:bodyPr/>
                    <a:lstStyle/>
                    <a:p>
                      <a:pPr>
                        <a:lnSpc>
                          <a:spcPct val="115000"/>
                        </a:lnSpc>
                        <a:spcAft>
                          <a:spcPts val="0"/>
                        </a:spcAft>
                      </a:pPr>
                      <a:r>
                        <a:rPr lang="en-GB" sz="1200" dirty="0">
                          <a:effectLst/>
                        </a:rPr>
                        <a:t>OT</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b="0" dirty="0">
                          <a:effectLst/>
                        </a:rPr>
                        <a:t>Occupational Therapist</a:t>
                      </a:r>
                      <a:endParaRPr lang="en-GB" sz="1200" b="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b="0" dirty="0">
                          <a:effectLst/>
                        </a:rPr>
                        <a:t>A medical professional who helps parents and teachers to understand and meet the physical needs of a child</a:t>
                      </a:r>
                      <a:endParaRPr lang="en-GB" sz="1200" b="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858519617"/>
                  </a:ext>
                </a:extLst>
              </a:tr>
              <a:tr h="102866">
                <a:tc>
                  <a:txBody>
                    <a:bodyPr/>
                    <a:lstStyle/>
                    <a:p>
                      <a:pPr>
                        <a:lnSpc>
                          <a:spcPct val="115000"/>
                        </a:lnSpc>
                        <a:spcAft>
                          <a:spcPts val="0"/>
                        </a:spcAft>
                      </a:pPr>
                      <a:r>
                        <a:rPr lang="en-GB" sz="1200" dirty="0">
                          <a:effectLst/>
                        </a:rPr>
                        <a:t>PCR</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Person Centred Review</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Annual Review meeting for a child with an EHCP</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3318679263"/>
                  </a:ext>
                </a:extLst>
              </a:tr>
              <a:tr h="102866">
                <a:tc>
                  <a:txBody>
                    <a:bodyPr/>
                    <a:lstStyle/>
                    <a:p>
                      <a:pPr>
                        <a:lnSpc>
                          <a:spcPct val="115000"/>
                        </a:lnSpc>
                        <a:spcAft>
                          <a:spcPts val="0"/>
                        </a:spcAft>
                      </a:pPr>
                      <a:r>
                        <a:rPr lang="en-GB" sz="1200" dirty="0">
                          <a:effectLst/>
                        </a:rPr>
                        <a:t>PPS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Parent Partnership Service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group that helps parents with children who may have SEND</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667667241"/>
                  </a:ext>
                </a:extLst>
              </a:tr>
              <a:tr h="205734">
                <a:tc>
                  <a:txBody>
                    <a:bodyPr/>
                    <a:lstStyle/>
                    <a:p>
                      <a:pPr>
                        <a:lnSpc>
                          <a:spcPct val="115000"/>
                        </a:lnSpc>
                        <a:spcAft>
                          <a:spcPts val="0"/>
                        </a:spcAft>
                      </a:pPr>
                      <a:r>
                        <a:rPr lang="en-GB" sz="1200">
                          <a:effectLst/>
                        </a:rPr>
                        <a:t>PSP</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Pastoral Support Plan</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plan written together by the school, parents and child to support the child’s learning and behaviour at school</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373056856"/>
                  </a:ext>
                </a:extLst>
              </a:tr>
              <a:tr h="205734">
                <a:tc>
                  <a:txBody>
                    <a:bodyPr/>
                    <a:lstStyle/>
                    <a:p>
                      <a:pPr>
                        <a:lnSpc>
                          <a:spcPct val="115000"/>
                        </a:lnSpc>
                        <a:spcAft>
                          <a:spcPts val="0"/>
                        </a:spcAft>
                      </a:pPr>
                      <a:r>
                        <a:rPr lang="en-GB" sz="1200">
                          <a:effectLst/>
                        </a:rPr>
                        <a:t>SALT</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Speech and Language Therapy Service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Team of professionals who assess and support young people with speech and / or language difficulties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437226315"/>
                  </a:ext>
                </a:extLst>
              </a:tr>
              <a:tr h="308599">
                <a:tc>
                  <a:txBody>
                    <a:bodyPr/>
                    <a:lstStyle/>
                    <a:p>
                      <a:pPr>
                        <a:lnSpc>
                          <a:spcPct val="115000"/>
                        </a:lnSpc>
                        <a:spcAft>
                          <a:spcPts val="0"/>
                        </a:spcAft>
                      </a:pPr>
                      <a:r>
                        <a:rPr lang="en-GB" sz="1200">
                          <a:effectLst/>
                        </a:rPr>
                        <a:t>SEMH</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Social, Emotional and Mental Health</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type of special educational needs in which children/young people have severe difficulties in managing their emotions and behaviour. They often show inappropriate responses and feelings to situations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625187609"/>
                  </a:ext>
                </a:extLst>
              </a:tr>
              <a:tr h="205734">
                <a:tc>
                  <a:txBody>
                    <a:bodyPr/>
                    <a:lstStyle/>
                    <a:p>
                      <a:pPr>
                        <a:lnSpc>
                          <a:spcPct val="115000"/>
                        </a:lnSpc>
                        <a:spcAft>
                          <a:spcPts val="0"/>
                        </a:spcAft>
                      </a:pPr>
                      <a:r>
                        <a:rPr lang="en-GB" sz="1200">
                          <a:effectLst/>
                        </a:rPr>
                        <a:t>SENDCO</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Special Educational Needs and Disabilities Co-ordinator</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person (qualified teacher) who manages both the overview and the day to day running od special educational needs within a school</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400991488"/>
                  </a:ext>
                </a:extLst>
              </a:tr>
              <a:tr h="205734">
                <a:tc>
                  <a:txBody>
                    <a:bodyPr/>
                    <a:lstStyle/>
                    <a:p>
                      <a:pPr>
                        <a:lnSpc>
                          <a:spcPct val="115000"/>
                        </a:lnSpc>
                        <a:spcAft>
                          <a:spcPts val="0"/>
                        </a:spcAft>
                      </a:pPr>
                      <a:r>
                        <a:rPr lang="en-GB" sz="1200">
                          <a:effectLst/>
                        </a:rPr>
                        <a:t>SEND</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Special Educational Needs and Disabilities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Students who have a need which requires support which is additional to or different from the rest of their peer group</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63275386"/>
                  </a:ext>
                </a:extLst>
              </a:tr>
              <a:tr h="411465">
                <a:tc>
                  <a:txBody>
                    <a:bodyPr/>
                    <a:lstStyle/>
                    <a:p>
                      <a:pPr>
                        <a:lnSpc>
                          <a:spcPct val="115000"/>
                        </a:lnSpc>
                        <a:spcAft>
                          <a:spcPts val="0"/>
                        </a:spcAft>
                      </a:pPr>
                      <a:r>
                        <a:rPr lang="en-GB" sz="1200">
                          <a:effectLst/>
                        </a:rPr>
                        <a:t>SENDIASS</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Special Educational Needs and Disabilities Information Advice and Support Service</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service which provides free impartial, confidential and accurate information, advice and support about education, health and social care for children, young people and their parents on matters relating to special educational needs and disability.</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1322344475"/>
                  </a:ext>
                </a:extLst>
              </a:tr>
              <a:tr h="205734">
                <a:tc>
                  <a:txBody>
                    <a:bodyPr/>
                    <a:lstStyle/>
                    <a:p>
                      <a:pPr>
                        <a:lnSpc>
                          <a:spcPct val="115000"/>
                        </a:lnSpc>
                        <a:spcAft>
                          <a:spcPts val="0"/>
                        </a:spcAft>
                      </a:pPr>
                      <a:r>
                        <a:rPr lang="en-GB" sz="1200">
                          <a:effectLst/>
                        </a:rPr>
                        <a:t>SENSS</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Special Educational Needs Support Service</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SENSS is a countywide Special Educational Needs teaching and advisory support service</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644369603"/>
                  </a:ext>
                </a:extLst>
              </a:tr>
              <a:tr h="411465">
                <a:tc>
                  <a:txBody>
                    <a:bodyPr/>
                    <a:lstStyle/>
                    <a:p>
                      <a:pPr>
                        <a:lnSpc>
                          <a:spcPct val="115000"/>
                        </a:lnSpc>
                        <a:spcAft>
                          <a:spcPts val="0"/>
                        </a:spcAft>
                      </a:pPr>
                      <a:r>
                        <a:rPr lang="en-GB" sz="1200">
                          <a:effectLst/>
                        </a:rPr>
                        <a:t>SpLD</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Specific Learning Disability</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Means a disorder in one or more of the basic psychological processes involved in understanding or in using language, spoken or written, that may manifest itself in an imperfect ability to listen, think, speak, read, write, spell or to do mathematical calculations</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232703019"/>
                  </a:ext>
                </a:extLst>
              </a:tr>
              <a:tr h="308599">
                <a:tc>
                  <a:txBody>
                    <a:bodyPr/>
                    <a:lstStyle/>
                    <a:p>
                      <a:pPr>
                        <a:lnSpc>
                          <a:spcPct val="115000"/>
                        </a:lnSpc>
                        <a:spcAft>
                          <a:spcPts val="0"/>
                        </a:spcAft>
                      </a:pPr>
                      <a:r>
                        <a:rPr lang="en-GB" sz="1200">
                          <a:effectLst/>
                        </a:rPr>
                        <a:t>TA/HLTA/PTA</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Teaching Assistant</a:t>
                      </a:r>
                    </a:p>
                    <a:p>
                      <a:pPr>
                        <a:lnSpc>
                          <a:spcPct val="115000"/>
                        </a:lnSpc>
                        <a:spcAft>
                          <a:spcPts val="0"/>
                        </a:spcAft>
                      </a:pPr>
                      <a:r>
                        <a:rPr lang="en-GB" sz="1200">
                          <a:effectLst/>
                        </a:rPr>
                        <a:t>Higher Level Teaching Assistant</a:t>
                      </a:r>
                    </a:p>
                    <a:p>
                      <a:pPr>
                        <a:lnSpc>
                          <a:spcPct val="115000"/>
                        </a:lnSpc>
                        <a:spcAft>
                          <a:spcPts val="0"/>
                        </a:spcAft>
                      </a:pPr>
                      <a:r>
                        <a:rPr lang="en-GB" sz="1200">
                          <a:effectLst/>
                        </a:rPr>
                        <a:t>Principal Teaching Assistant</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Adults who work with teachers and students to support the learning process for children with SEND</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667322371"/>
                  </a:ext>
                </a:extLst>
              </a:tr>
              <a:tr h="205734">
                <a:tc>
                  <a:txBody>
                    <a:bodyPr/>
                    <a:lstStyle/>
                    <a:p>
                      <a:pPr>
                        <a:lnSpc>
                          <a:spcPct val="115000"/>
                        </a:lnSpc>
                        <a:spcAft>
                          <a:spcPts val="0"/>
                        </a:spcAft>
                      </a:pPr>
                      <a:r>
                        <a:rPr lang="en-GB" sz="1200">
                          <a:effectLst/>
                        </a:rPr>
                        <a:t>VI</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a:effectLst/>
                        </a:rPr>
                        <a:t>Visually Impaired</a:t>
                      </a:r>
                      <a:endParaRPr lang="en-GB" sz="1200">
                        <a:effectLst/>
                        <a:latin typeface="+mn-lt"/>
                        <a:ea typeface="Calibri" panose="020F0502020204030204" pitchFamily="34" charset="0"/>
                        <a:cs typeface="Times New Roman" panose="02020603050405020304" pitchFamily="18" charset="0"/>
                      </a:endParaRPr>
                    </a:p>
                  </a:txBody>
                  <a:tcPr marL="27156" marR="27156" marT="0" marB="0"/>
                </a:tc>
                <a:tc>
                  <a:txBody>
                    <a:bodyPr/>
                    <a:lstStyle/>
                    <a:p>
                      <a:pPr>
                        <a:lnSpc>
                          <a:spcPct val="115000"/>
                        </a:lnSpc>
                        <a:spcAft>
                          <a:spcPts val="0"/>
                        </a:spcAft>
                      </a:pPr>
                      <a:r>
                        <a:rPr lang="en-GB" sz="1200" dirty="0">
                          <a:effectLst/>
                        </a:rPr>
                        <a:t>A significant disability which has the potential to have an adverse impact on learning and development</a:t>
                      </a:r>
                      <a:endParaRPr lang="en-GB" sz="1200" dirty="0">
                        <a:effectLst/>
                        <a:latin typeface="+mn-lt"/>
                        <a:ea typeface="Calibri" panose="020F0502020204030204" pitchFamily="34" charset="0"/>
                        <a:cs typeface="Times New Roman" panose="02020603050405020304" pitchFamily="18" charset="0"/>
                      </a:endParaRPr>
                    </a:p>
                  </a:txBody>
                  <a:tcPr marL="27156" marR="27156" marT="0" marB="0"/>
                </a:tc>
                <a:extLst>
                  <a:ext uri="{0D108BD9-81ED-4DB2-BD59-A6C34878D82A}">
                    <a16:rowId xmlns:a16="http://schemas.microsoft.com/office/drawing/2014/main" val="2849699223"/>
                  </a:ext>
                </a:extLst>
              </a:tr>
            </a:tbl>
          </a:graphicData>
        </a:graphic>
      </p:graphicFrame>
    </p:spTree>
    <p:extLst>
      <p:ext uri="{BB962C8B-B14F-4D97-AF65-F5344CB8AC3E}">
        <p14:creationId xmlns:p14="http://schemas.microsoft.com/office/powerpoint/2010/main" val="3372014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1791</TotalTime>
  <Words>2024</Words>
  <Application>Microsoft Office PowerPoint</Application>
  <PresentationFormat>Widescreen</PresentationFormat>
  <Paragraphs>242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St Osmund’s CE  Middle School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Carter-Miles</dc:creator>
  <cp:lastModifiedBy>Miss C. Carter-Miles</cp:lastModifiedBy>
  <cp:revision>42</cp:revision>
  <dcterms:created xsi:type="dcterms:W3CDTF">2021-11-29T11:07:20Z</dcterms:created>
  <dcterms:modified xsi:type="dcterms:W3CDTF">2025-06-26T10:43:35Z</dcterms:modified>
</cp:coreProperties>
</file>